
<file path=[Content_Types].xml><?xml version="1.0" encoding="utf-8"?>
<Types xmlns="http://schemas.openxmlformats.org/package/2006/content-types">
  <Default Extension="cms" ContentType="image/pn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31"/>
  </p:notesMasterIdLst>
  <p:sldIdLst>
    <p:sldId id="256" r:id="rId2"/>
    <p:sldId id="298" r:id="rId3"/>
    <p:sldId id="299" r:id="rId4"/>
    <p:sldId id="261" r:id="rId5"/>
    <p:sldId id="262" r:id="rId6"/>
    <p:sldId id="311" r:id="rId7"/>
    <p:sldId id="312" r:id="rId8"/>
    <p:sldId id="263" r:id="rId9"/>
    <p:sldId id="264" r:id="rId10"/>
    <p:sldId id="266" r:id="rId11"/>
    <p:sldId id="283" r:id="rId12"/>
    <p:sldId id="269" r:id="rId13"/>
    <p:sldId id="271" r:id="rId14"/>
    <p:sldId id="273" r:id="rId15"/>
    <p:sldId id="335" r:id="rId16"/>
    <p:sldId id="274" r:id="rId17"/>
    <p:sldId id="275" r:id="rId18"/>
    <p:sldId id="336" r:id="rId19"/>
    <p:sldId id="276" r:id="rId20"/>
    <p:sldId id="277" r:id="rId21"/>
    <p:sldId id="278" r:id="rId22"/>
    <p:sldId id="279" r:id="rId23"/>
    <p:sldId id="280" r:id="rId24"/>
    <p:sldId id="281" r:id="rId25"/>
    <p:sldId id="313" r:id="rId26"/>
    <p:sldId id="315" r:id="rId27"/>
    <p:sldId id="330" r:id="rId28"/>
    <p:sldId id="332" r:id="rId29"/>
    <p:sldId id="333" r:id="rId30"/>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47158B0F-4B25-4F3D-94A6-AE6DBD9F1F23}" styleName="Table_0">
    <a:wholeTbl>
      <a:tcTxStyle>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Style>
        <a:tcBdr/>
        <a:fill>
          <a:solidFill>
            <a:srgbClr val="CDD4EA"/>
          </a:solidFill>
        </a:fill>
      </a:tcStyle>
    </a:band1H>
    <a:band2H>
      <a:tcStyle>
        <a:tcBdr/>
      </a:tcStyle>
    </a:band2H>
    <a:band1V>
      <a:tcStyle>
        <a:tcBdr/>
        <a:fill>
          <a:solidFill>
            <a:srgbClr val="CDD4EA"/>
          </a:solidFill>
        </a:fill>
      </a:tcStyle>
    </a:band1V>
    <a:band2V>
      <a:tcStyle>
        <a:tcBdr/>
      </a:tcStyle>
    </a:band2V>
    <a:lastCol>
      <a:tcTxStyle b="on">
        <a:font>
          <a:latin typeface="Arial"/>
          <a:ea typeface="Arial"/>
          <a:cs typeface="Arial"/>
        </a:font>
        <a:schemeClr val="lt1"/>
      </a:tcTxStyle>
      <a:tcStyle>
        <a:tcBdr/>
        <a:fill>
          <a:solidFill>
            <a:schemeClr val="accent1"/>
          </a:solidFill>
        </a:fill>
      </a:tcStyle>
    </a:lastCol>
    <a:firstCol>
      <a:tcTxStyle b="on">
        <a:font>
          <a:latin typeface="Arial"/>
          <a:ea typeface="Arial"/>
          <a:cs typeface="Arial"/>
        </a:font>
        <a:schemeClr val="lt1"/>
      </a:tcTxStyle>
      <a:tcStyle>
        <a:tcBdr/>
        <a:fill>
          <a:solidFill>
            <a:schemeClr val="accent1"/>
          </a:solidFill>
        </a:fill>
      </a:tcStyle>
    </a:firstCol>
    <a:lastRow>
      <a:tcTxStyle b="on">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Style>
        <a:tcBdr/>
      </a:tcStyle>
    </a:seCell>
    <a:swCell>
      <a:tcStyle>
        <a:tcBdr/>
      </a:tcStyle>
    </a:swCell>
    <a:firstRow>
      <a:tcTxStyle b="on">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2" d="100"/>
          <a:sy n="82" d="100"/>
        </p:scale>
        <p:origin x="691"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hdphoto1.wdp>
</file>

<file path=ppt/media/hdphoto2.wdp>
</file>

<file path=ppt/media/hdphoto3.wdp>
</file>

<file path=ppt/media/hdphoto4.wdp>
</file>

<file path=ppt/media/image1.cm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91" name="Google Shape;191;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7" name="Google Shape;197;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3" name="Google Shape;203;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09" name="Google Shape;209;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5" name="Google Shape;215;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1" name="Google Shape;22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7" name="Google Shape;227;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6" name="Google Shape;236;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2" name="Google Shape;112;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9" name="Google Shape;119;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marR="0" lvl="0" indent="-228600" algn="l" rtl="0">
              <a:lnSpc>
                <a:spcPct val="100000"/>
              </a:lnSpc>
              <a:spcBef>
                <a:spcPts val="0"/>
              </a:spcBef>
              <a:spcAft>
                <a:spcPts val="0"/>
              </a:spcAft>
              <a:buClr>
                <a:srgbClr val="000000"/>
              </a:buClr>
              <a:buSzPts val="1100"/>
              <a:buFont typeface="Arial" panose="020B0604020202020204"/>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4" name="Google Shape;124;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0" name="Google Shape;130;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2" name="Google Shape;142;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61" name="Google Shape;161;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1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73" name="Google Shape;173;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5" name="Google Shape;185;p1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29"/>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lvl="0" algn="ctr">
              <a:lnSpc>
                <a:spcPct val="90000"/>
              </a:lnSpc>
              <a:spcBef>
                <a:spcPts val="0"/>
              </a:spcBef>
              <a:spcAft>
                <a:spcPts val="0"/>
              </a:spcAft>
              <a:buClr>
                <a:schemeClr val="dk1"/>
              </a:buClr>
              <a:buSzPts val="6000"/>
              <a:buFont typeface="Calibri" panose="020F0502020204030204"/>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29"/>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15" name="Google Shape;15;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16" name="Google Shape;16;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3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3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3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72" name="Google Shape;72;p3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73" name="Google Shape;73;p3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39"/>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39"/>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3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78" name="Google Shape;78;p3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79" name="Google Shape;79;p3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3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9" name="Google Shape;19;p3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21" name="Google Shape;21;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22" name="Google Shape;22;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3"/>
        <p:cNvGrpSpPr/>
        <p:nvPr/>
      </p:nvGrpSpPr>
      <p:grpSpPr>
        <a:xfrm>
          <a:off x="0" y="0"/>
          <a:ext cx="0" cy="0"/>
          <a:chOff x="0" y="0"/>
          <a:chExt cx="0" cy="0"/>
        </a:xfrm>
      </p:grpSpPr>
      <p:sp>
        <p:nvSpPr>
          <p:cNvPr id="24" name="Google Shape;24;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25" name="Google Shape;25;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26" name="Google Shape;26;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32"/>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6000"/>
              <a:buFont typeface="Calibri" panose="020F0502020204030204"/>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9" name="Google Shape;29;p32"/>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31" name="Google Shape;31;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32" name="Google Shape;32;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3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33"/>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33"/>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38" name="Google Shape;38;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39" name="Google Shape;39;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34"/>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34"/>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34"/>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34"/>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34"/>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47" name="Google Shape;47;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48" name="Google Shape;48;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3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52" name="Google Shape;52;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53" name="Google Shape;53;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3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36"/>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36"/>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3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59" name="Google Shape;59;p3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60" name="Google Shape;60;p3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3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lvl="0" algn="l">
              <a:lnSpc>
                <a:spcPct val="90000"/>
              </a:lnSpc>
              <a:spcBef>
                <a:spcPts val="0"/>
              </a:spcBef>
              <a:spcAft>
                <a:spcPts val="0"/>
              </a:spcAft>
              <a:buClr>
                <a:schemeClr val="dk1"/>
              </a:buClr>
              <a:buSzPts val="3200"/>
              <a:buFont typeface="Calibri" panose="020F0502020204030204"/>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37"/>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panose="020B0604020202020204"/>
              <a:buNone/>
              <a:defRPr sz="32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90000"/>
              </a:lnSpc>
              <a:spcBef>
                <a:spcPts val="500"/>
              </a:spcBef>
              <a:spcAft>
                <a:spcPts val="0"/>
              </a:spcAft>
              <a:buClr>
                <a:schemeClr val="dk1"/>
              </a:buClr>
              <a:buSzPts val="2800"/>
              <a:buFont typeface="Arial" panose="020B0604020202020204"/>
              <a:buNone/>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90000"/>
              </a:lnSpc>
              <a:spcBef>
                <a:spcPts val="500"/>
              </a:spcBef>
              <a:spcAft>
                <a:spcPts val="0"/>
              </a:spcAft>
              <a:buClr>
                <a:schemeClr val="dk1"/>
              </a:buClr>
              <a:buSzPts val="2400"/>
              <a:buFont typeface="Arial" panose="020B0604020202020204"/>
              <a:buNone/>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90000"/>
              </a:lnSpc>
              <a:spcBef>
                <a:spcPts val="500"/>
              </a:spcBef>
              <a:spcAft>
                <a:spcPts val="0"/>
              </a:spcAft>
              <a:buClr>
                <a:schemeClr val="dk1"/>
              </a:buClr>
              <a:buSzPts val="2000"/>
              <a:buFont typeface="Arial" panose="020B0604020202020204"/>
              <a:buNone/>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dirty="0"/>
          </a:p>
        </p:txBody>
      </p:sp>
      <p:sp>
        <p:nvSpPr>
          <p:cNvPr id="64" name="Google Shape;64;p3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3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66" name="Google Shape;66;p3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dirty="0"/>
          </a:p>
        </p:txBody>
      </p:sp>
      <p:sp>
        <p:nvSpPr>
          <p:cNvPr id="67" name="Google Shape;67;p3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lvl1pPr marR="0" lvl="0" algn="l" rtl="0">
              <a:lnSpc>
                <a:spcPct val="90000"/>
              </a:lnSpc>
              <a:spcBef>
                <a:spcPts val="0"/>
              </a:spcBef>
              <a:spcAft>
                <a:spcPts val="0"/>
              </a:spcAft>
              <a:buClr>
                <a:schemeClr val="dk1"/>
              </a:buClr>
              <a:buSzPts val="4400"/>
              <a:buFont typeface="Calibri" panose="020F0502020204030204"/>
              <a:buNone/>
              <a:defRPr sz="4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
        <p:nvSpPr>
          <p:cNvPr id="7" name="Google Shape;7;p2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panose="020B0604020202020204"/>
              <a:buChar char="•"/>
              <a:defRPr sz="2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1pPr>
            <a:lvl2pPr marL="914400" marR="0" lvl="1" indent="-381000" algn="l" rtl="0">
              <a:lnSpc>
                <a:spcPct val="90000"/>
              </a:lnSpc>
              <a:spcBef>
                <a:spcPts val="500"/>
              </a:spcBef>
              <a:spcAft>
                <a:spcPts val="0"/>
              </a:spcAft>
              <a:buClr>
                <a:schemeClr val="dk1"/>
              </a:buClr>
              <a:buSzPts val="2400"/>
              <a:buFont typeface="Arial" panose="020B0604020202020204"/>
              <a:buChar char="•"/>
              <a:defRPr sz="24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L="1371600" marR="0" lvl="2" indent="-355600" algn="l" rtl="0">
              <a:lnSpc>
                <a:spcPct val="90000"/>
              </a:lnSpc>
              <a:spcBef>
                <a:spcPts val="500"/>
              </a:spcBef>
              <a:spcAft>
                <a:spcPts val="0"/>
              </a:spcAft>
              <a:buClr>
                <a:schemeClr val="dk1"/>
              </a:buClr>
              <a:buSzPts val="2000"/>
              <a:buFont typeface="Arial" panose="020B0604020202020204"/>
              <a:buChar char="•"/>
              <a:defRPr sz="20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L="1828800" marR="0" lvl="3"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L="2286000" marR="0" lvl="4"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L="2743200" marR="0" lvl="5"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L="3200400" marR="0" lvl="6"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L="3657600" marR="0" lvl="7"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L="4114800" marR="0" lvl="8" indent="-342900" algn="l" rtl="0">
              <a:lnSpc>
                <a:spcPct val="90000"/>
              </a:lnSpc>
              <a:spcBef>
                <a:spcPts val="500"/>
              </a:spcBef>
              <a:spcAft>
                <a:spcPts val="0"/>
              </a:spcAft>
              <a:buClr>
                <a:schemeClr val="dk1"/>
              </a:buClr>
              <a:buSzPts val="1800"/>
              <a:buFont typeface="Arial" panose="020B0604020202020204"/>
              <a:buChar char="•"/>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a:p>
        </p:txBody>
      </p:sp>
      <p:sp>
        <p:nvSpPr>
          <p:cNvPr id="8" name="Google Shape;8;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dirty="0"/>
          </a:p>
        </p:txBody>
      </p:sp>
      <p:sp>
        <p:nvSpPr>
          <p:cNvPr id="9" name="Google Shape;9;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R="0" lvl="1"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2pPr>
            <a:lvl3pPr marR="0" lvl="2"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3pPr>
            <a:lvl4pPr marR="0" lvl="3"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4pPr>
            <a:lvl5pPr marR="0" lvl="4"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5pPr>
            <a:lvl6pPr marR="0" lvl="5"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6pPr>
            <a:lvl7pPr marR="0" lvl="6"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7pPr>
            <a:lvl8pPr marR="0" lvl="7"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8pPr>
            <a:lvl9pPr marR="0" lvl="8" algn="l" rtl="0">
              <a:lnSpc>
                <a:spcPct val="100000"/>
              </a:lnSpc>
              <a:spcBef>
                <a:spcPts val="0"/>
              </a:spcBef>
              <a:spcAft>
                <a:spcPts val="0"/>
              </a:spcAft>
              <a:buClr>
                <a:srgbClr val="000000"/>
              </a:buClr>
              <a:buSzPts val="1400"/>
              <a:buFont typeface="Arial" panose="020B0604020202020204"/>
              <a:buNone/>
              <a:defRPr sz="1800" b="0" i="0" u="none" strike="noStrike" cap="none">
                <a:solidFill>
                  <a:schemeClr val="dk1"/>
                </a:solidFill>
                <a:latin typeface="Calibri" panose="020F0502020204030204"/>
                <a:ea typeface="Calibri" panose="020F0502020204030204"/>
                <a:cs typeface="Calibri" panose="020F0502020204030204"/>
                <a:sym typeface="Calibri" panose="020F0502020204030204"/>
              </a:defRPr>
            </a:lvl9pPr>
          </a:lstStyle>
          <a:p>
            <a:endParaRPr dirty="0"/>
          </a:p>
        </p:txBody>
      </p:sp>
      <p:sp>
        <p:nvSpPr>
          <p:cNvPr id="10" name="Google Shape;10;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1pPr>
            <a:lvl2pPr marL="0" marR="0" lvl="1"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2pPr>
            <a:lvl3pPr marL="0" marR="0" lvl="2"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3pPr>
            <a:lvl4pPr marL="0" marR="0" lvl="3"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4pPr>
            <a:lvl5pPr marL="0" marR="0" lvl="4"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5pPr>
            <a:lvl6pPr marL="0" marR="0" lvl="5"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6pPr>
            <a:lvl7pPr marL="0" marR="0" lvl="6"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7pPr>
            <a:lvl8pPr marL="0" marR="0" lvl="7"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8pPr>
            <a:lvl9pPr marL="0" marR="0" lvl="8" indent="0" algn="r" rtl="0">
              <a:lnSpc>
                <a:spcPct val="100000"/>
              </a:lnSpc>
              <a:spcBef>
                <a:spcPts val="0"/>
              </a:spcBef>
              <a:spcAft>
                <a:spcPts val="0"/>
              </a:spcAft>
              <a:buClr>
                <a:srgbClr val="000000"/>
              </a:buClr>
              <a:buSzPts val="1200"/>
              <a:buFont typeface="Arial" panose="020B0604020202020204"/>
              <a:buNone/>
              <a:defRPr sz="1200" b="0" i="0" u="none" strike="noStrike" cap="none">
                <a:solidFill>
                  <a:srgbClr val="888888"/>
                </a:solidFill>
                <a:latin typeface="Calibri" panose="020F0502020204030204"/>
                <a:ea typeface="Calibri" panose="020F0502020204030204"/>
                <a:cs typeface="Calibri" panose="020F0502020204030204"/>
                <a:sym typeface="Calibri" panose="020F0502020204030204"/>
              </a:defRPr>
            </a:lvl9pPr>
          </a:lstStyle>
          <a:p>
            <a:pPr marL="0" lvl="0" indent="0" algn="r" rtl="0">
              <a:spcBef>
                <a:spcPts val="0"/>
              </a:spcBef>
              <a:spcAft>
                <a:spcPts val="0"/>
              </a:spcAft>
              <a:buNone/>
            </a:pPr>
            <a:fld id="{00000000-1234-1234-1234-123412341234}" type="slidenum">
              <a:rPr lang="en-US"/>
              <a:t>‹#›</a:t>
            </a:fld>
            <a:endParaRPr lang="en-US" dirty="0"/>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cm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microsoft.com/office/2007/relationships/hdphoto" Target="../media/hdphoto3.wdp"/><Relationship Id="rId5" Type="http://schemas.openxmlformats.org/officeDocument/2006/relationships/image" Target="../media/image14.png"/><Relationship Id="rId4" Type="http://schemas.microsoft.com/office/2007/relationships/hdphoto" Target="../media/hdphoto2.wdp"/></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ieeexplore.ieee.org/document/8474922"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
          <p:cNvSpPr/>
          <p:nvPr/>
        </p:nvSpPr>
        <p:spPr>
          <a:xfrm>
            <a:off x="0" y="453556"/>
            <a:ext cx="1677900" cy="710100"/>
          </a:xfrm>
          <a:prstGeom prst="homePlate">
            <a:avLst>
              <a:gd name="adj" fmla="val 53333"/>
            </a:avLst>
          </a:prstGeom>
          <a:gradFill>
            <a:gsLst>
              <a:gs pos="0">
                <a:srgbClr val="F08B54"/>
              </a:gs>
              <a:gs pos="50000">
                <a:srgbClr val="F67A26"/>
              </a:gs>
              <a:gs pos="100000">
                <a:srgbClr val="E36A18"/>
              </a:gs>
            </a:gsLst>
            <a:lin ang="5400012" scaled="0"/>
          </a:gradFill>
          <a:ln w="9525" cap="flat" cmpd="sng">
            <a:solidFill>
              <a:schemeClr val="accent2"/>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dk1"/>
              </a:buClr>
              <a:buSzPts val="1800"/>
              <a:buFont typeface="Times New Roman" panose="02020603050405020304"/>
              <a:buNone/>
            </a:pPr>
            <a:r>
              <a:rPr lang="en-US" sz="18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BATCH - 13</a:t>
            </a:r>
            <a:endParaRPr sz="18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85" name="Google Shape;85;p1"/>
          <p:cNvSpPr txBox="1"/>
          <p:nvPr/>
        </p:nvSpPr>
        <p:spPr>
          <a:xfrm>
            <a:off x="1828825" y="453553"/>
            <a:ext cx="9753600" cy="1600408"/>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chemeClr val="dk1"/>
              </a:buClr>
              <a:buSzPts val="2800"/>
              <a:buFont typeface="Calibri" panose="020F0502020204030204"/>
              <a:buNone/>
            </a:pPr>
            <a:endParaRPr sz="2000" b="1" i="0" u="none" strike="noStrike" cap="none" dirty="0">
              <a:solidFill>
                <a:srgbClr val="06080A"/>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ctr" rtl="0">
              <a:lnSpc>
                <a:spcPct val="100000"/>
              </a:lnSpc>
              <a:spcBef>
                <a:spcPts val="0"/>
              </a:spcBef>
              <a:spcAft>
                <a:spcPts val="0"/>
              </a:spcAft>
              <a:buClr>
                <a:srgbClr val="06080A"/>
              </a:buClr>
              <a:buSzPts val="2800"/>
              <a:buFont typeface="Times New Roman" panose="02020603050405020304"/>
              <a:buNone/>
            </a:pPr>
            <a:r>
              <a:rPr lang="en-US" sz="2400" b="1" i="0" u="none" strike="noStrike" cap="none" dirty="0">
                <a:solidFill>
                  <a:srgbClr val="06080A"/>
                </a:solidFill>
                <a:latin typeface="Times New Roman" panose="02020603050405020304"/>
                <a:ea typeface="Times New Roman" panose="02020603050405020304"/>
                <a:cs typeface="Times New Roman" panose="02020603050405020304"/>
                <a:sym typeface="Times New Roman" panose="02020603050405020304"/>
              </a:rPr>
              <a:t>DESIGN  AND  IMPLEMENTATION  IN  WEB APPLICATION  OF  EFFECTING  HEART  DISEASE AND  DIABETES  FOR  PREDICTING  COVID-19 </a:t>
            </a:r>
            <a:endParaRPr sz="2400" b="0" i="0" u="none" strike="noStrike" cap="none" dirty="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6" name="Google Shape;86;p1"/>
          <p:cNvSpPr txBox="1"/>
          <p:nvPr/>
        </p:nvSpPr>
        <p:spPr>
          <a:xfrm>
            <a:off x="1828825" y="2890737"/>
            <a:ext cx="8031817" cy="193548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Team Members: Panithavya.M (</a:t>
            </a:r>
            <a:r>
              <a:rPr lang="en-IN" alt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211417104142</a:t>
            </a: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Meenakshi.G  (</a:t>
            </a:r>
            <a:r>
              <a:rPr lang="en-IN" alt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211417104145</a:t>
            </a: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Sandhiya.K     (</a:t>
            </a:r>
            <a:r>
              <a:rPr lang="en-IN" alt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211417104236</a:t>
            </a: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500"/>
              <a:buFont typeface="Arial" panose="020B0604020202020204"/>
              <a:buNone/>
            </a:pPr>
            <a:endParaRPr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dirty="0">
              <a:solidFill>
                <a:srgbClr val="000000"/>
              </a:solidFill>
              <a:latin typeface="Calibri" panose="020F0502020204030204"/>
              <a:ea typeface="Calibri" panose="020F0502020204030204"/>
              <a:cs typeface="Calibri" panose="020F0502020204030204"/>
              <a:sym typeface="Calibri" panose="020F0502020204030204"/>
            </a:endParaRPr>
          </a:p>
        </p:txBody>
      </p:sp>
      <p:sp>
        <p:nvSpPr>
          <p:cNvPr id="87" name="Google Shape;87;p1"/>
          <p:cNvSpPr/>
          <p:nvPr/>
        </p:nvSpPr>
        <p:spPr>
          <a:xfrm>
            <a:off x="1828825" y="4456474"/>
            <a:ext cx="6130576" cy="1492898"/>
          </a:xfrm>
          <a:prstGeom prst="rect">
            <a:avLst/>
          </a:prstGeom>
          <a:solidFill>
            <a:schemeClr val="lt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2400"/>
              <a:buFont typeface="Arial" panose="020B0604020202020204"/>
              <a:buNone/>
            </a:pPr>
            <a:r>
              <a:rPr lang="en-US" sz="24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Guide  Details:  Mrs. A. Kanchana M.E</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0" marR="0" lvl="0" indent="0" algn="l" rtl="0">
              <a:lnSpc>
                <a:spcPct val="100000"/>
              </a:lnSpc>
              <a:spcBef>
                <a:spcPts val="0"/>
              </a:spcBef>
              <a:spcAft>
                <a:spcPts val="0"/>
              </a:spcAft>
              <a:buClr>
                <a:srgbClr val="000000"/>
              </a:buClr>
              <a:buSzPts val="2400"/>
              <a:buFont typeface="Arial" panose="020B0604020202020204"/>
              <a:buNone/>
            </a:pPr>
            <a:r>
              <a:rPr lang="en-US" sz="24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                           Assistant Professor</a:t>
            </a:r>
            <a:endParaRPr sz="2400" b="1" i="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5" name="Picture 4">
            <a:extLst>
              <a:ext uri="{FF2B5EF4-FFF2-40B4-BE49-F238E27FC236}">
                <a16:creationId xmlns:a16="http://schemas.microsoft.com/office/drawing/2014/main" id="{CE3C824B-E3AC-4345-A937-C1CB9818CEAD}"/>
              </a:ext>
            </a:extLst>
          </p:cNvPr>
          <p:cNvPicPr>
            <a:picLocks noChangeAspect="1"/>
          </p:cNvPicPr>
          <p:nvPr/>
        </p:nvPicPr>
        <p:blipFill>
          <a:blip r:embed="rId3"/>
          <a:stretch>
            <a:fillRect/>
          </a:stretch>
        </p:blipFill>
        <p:spPr>
          <a:xfrm>
            <a:off x="8622960" y="4056829"/>
            <a:ext cx="3202035" cy="2401526"/>
          </a:xfrm>
          <a:prstGeom prst="rect">
            <a:avLst/>
          </a:prstGeom>
        </p:spPr>
      </p:pic>
      <p:pic>
        <p:nvPicPr>
          <p:cNvPr id="10" name="Picture 9">
            <a:extLst>
              <a:ext uri="{FF2B5EF4-FFF2-40B4-BE49-F238E27FC236}">
                <a16:creationId xmlns:a16="http://schemas.microsoft.com/office/drawing/2014/main" id="{7EDBC7BF-30E7-44B5-93AE-AF95EBD12AC8}"/>
              </a:ext>
            </a:extLst>
          </p:cNvPr>
          <p:cNvPicPr>
            <a:picLocks noChangeAspect="1"/>
          </p:cNvPicPr>
          <p:nvPr/>
        </p:nvPicPr>
        <p:blipFill>
          <a:blip r:embed="rId3"/>
          <a:stretch>
            <a:fillRect/>
          </a:stretch>
        </p:blipFill>
        <p:spPr>
          <a:xfrm>
            <a:off x="9768847" y="2487928"/>
            <a:ext cx="1188655" cy="891491"/>
          </a:xfrm>
          <a:prstGeom prst="rect">
            <a:avLst/>
          </a:prstGeom>
        </p:spPr>
      </p:pic>
      <p:pic>
        <p:nvPicPr>
          <p:cNvPr id="11" name="Picture 10">
            <a:extLst>
              <a:ext uri="{FF2B5EF4-FFF2-40B4-BE49-F238E27FC236}">
                <a16:creationId xmlns:a16="http://schemas.microsoft.com/office/drawing/2014/main" id="{536BDBF1-D0D1-4ABC-A70A-97ADA64F1AB2}"/>
              </a:ext>
            </a:extLst>
          </p:cNvPr>
          <p:cNvPicPr>
            <a:picLocks noChangeAspect="1"/>
          </p:cNvPicPr>
          <p:nvPr/>
        </p:nvPicPr>
        <p:blipFill>
          <a:blip r:embed="rId3"/>
          <a:stretch>
            <a:fillRect/>
          </a:stretch>
        </p:blipFill>
        <p:spPr>
          <a:xfrm>
            <a:off x="11381933" y="3295972"/>
            <a:ext cx="474163" cy="355622"/>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1"/>
          <p:cNvSpPr txBox="1"/>
          <p:nvPr/>
        </p:nvSpPr>
        <p:spPr>
          <a:xfrm>
            <a:off x="352729" y="157572"/>
            <a:ext cx="3573600" cy="673735"/>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UML DIAGRAMS</a:t>
            </a:r>
            <a:endParaRPr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45" name="Google Shape;145;p11"/>
          <p:cNvPicPr preferRelativeResize="0"/>
          <p:nvPr/>
        </p:nvPicPr>
        <p:blipFill rotWithShape="1">
          <a:blip r:embed="rId3"/>
          <a:srcRect/>
          <a:stretch>
            <a:fillRect/>
          </a:stretch>
        </p:blipFill>
        <p:spPr>
          <a:xfrm>
            <a:off x="251927" y="2029354"/>
            <a:ext cx="4926563" cy="3671650"/>
          </a:xfrm>
          <a:prstGeom prst="rect">
            <a:avLst/>
          </a:prstGeom>
          <a:noFill/>
          <a:ln>
            <a:noFill/>
          </a:ln>
        </p:spPr>
      </p:pic>
      <p:sp>
        <p:nvSpPr>
          <p:cNvPr id="146" name="Google Shape;146;p11"/>
          <p:cNvSpPr txBox="1"/>
          <p:nvPr/>
        </p:nvSpPr>
        <p:spPr>
          <a:xfrm>
            <a:off x="674693" y="1156996"/>
            <a:ext cx="2723100" cy="553968"/>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panose="020B0604020202020204"/>
              <a:buNone/>
            </a:pPr>
            <a:r>
              <a:rPr lang="en-US"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Use Case Diagram</a:t>
            </a:r>
            <a:endParaRPr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5" name="Google Shape;151;p12"/>
          <p:cNvPicPr preferRelativeResize="0"/>
          <p:nvPr/>
        </p:nvPicPr>
        <p:blipFill rotWithShape="1">
          <a:blip r:embed="rId4"/>
          <a:srcRect/>
          <a:stretch>
            <a:fillRect/>
          </a:stretch>
        </p:blipFill>
        <p:spPr>
          <a:xfrm>
            <a:off x="6438123" y="2029354"/>
            <a:ext cx="4189445" cy="3685592"/>
          </a:xfrm>
          <a:prstGeom prst="rect">
            <a:avLst/>
          </a:prstGeom>
          <a:noFill/>
          <a:ln>
            <a:noFill/>
          </a:ln>
        </p:spPr>
      </p:pic>
      <p:sp>
        <p:nvSpPr>
          <p:cNvPr id="2" name="Rectangle 1"/>
          <p:cNvSpPr/>
          <p:nvPr/>
        </p:nvSpPr>
        <p:spPr>
          <a:xfrm>
            <a:off x="7408507" y="1156996"/>
            <a:ext cx="3107094" cy="73125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rtl="0">
              <a:lnSpc>
                <a:spcPct val="100000"/>
              </a:lnSpc>
              <a:spcBef>
                <a:spcPts val="0"/>
              </a:spcBef>
              <a:spcAft>
                <a:spcPts val="0"/>
              </a:spcAft>
              <a:buClr>
                <a:srgbClr val="000000"/>
              </a:buClr>
              <a:buSzPts val="3200"/>
              <a:buFont typeface="Arial" panose="020B0604020202020204"/>
              <a:buNone/>
            </a:pPr>
            <a:r>
              <a:rPr lang="en-US"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Activity Diagram</a:t>
            </a:r>
            <a:endParaRPr lang="en-US" sz="2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BEBA8EAE-BF5A-486C-A8C5-ECC9F3942E4B}">
                <a14:imgProps xmlns:a14="http://schemas.microsoft.com/office/drawing/2010/main">
                  <a14:imgLayer r:embed="rId3">
                    <a14:imgEffect>
                      <a14:sharpenSoften amount="50000"/>
                    </a14:imgEffect>
                  </a14:imgLayer>
                </a14:imgProps>
              </a:ext>
            </a:extLst>
          </a:blip>
          <a:stretch>
            <a:fillRect/>
          </a:stretch>
        </p:blipFill>
        <p:spPr>
          <a:xfrm>
            <a:off x="102637" y="1343608"/>
            <a:ext cx="5906217" cy="4198775"/>
          </a:xfrm>
          <a:prstGeom prst="rect">
            <a:avLst/>
          </a:prstGeom>
        </p:spPr>
      </p:pic>
      <p:sp>
        <p:nvSpPr>
          <p:cNvPr id="3" name="Rectangle 2"/>
          <p:cNvSpPr/>
          <p:nvPr/>
        </p:nvSpPr>
        <p:spPr>
          <a:xfrm>
            <a:off x="606490" y="251927"/>
            <a:ext cx="3396343" cy="933061"/>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Times New Roman" panose="02020603050405020304" pitchFamily="18" charset="0"/>
                <a:cs typeface="Times New Roman" panose="02020603050405020304" pitchFamily="18" charset="0"/>
              </a:rPr>
              <a:t>Class Diagram</a:t>
            </a:r>
            <a:endParaRPr lang="en-IN" sz="2800" b="1" dirty="0">
              <a:solidFill>
                <a:schemeClr val="tx1"/>
              </a:solidFill>
              <a:latin typeface="Times New Roman" panose="02020603050405020304" pitchFamily="18" charset="0"/>
              <a:cs typeface="Times New Roman" panose="02020603050405020304" pitchFamily="18" charset="0"/>
            </a:endParaRPr>
          </a:p>
        </p:txBody>
      </p:sp>
      <p:pic>
        <p:nvPicPr>
          <p:cNvPr id="4" name="Google Shape;157;p13"/>
          <p:cNvPicPr preferRelativeResize="0"/>
          <p:nvPr/>
        </p:nvPicPr>
        <p:blipFill rotWithShape="1">
          <a:blip r:embed="rId4"/>
          <a:srcRect/>
          <a:stretch>
            <a:fillRect/>
          </a:stretch>
        </p:blipFill>
        <p:spPr>
          <a:xfrm>
            <a:off x="6310604" y="1702836"/>
            <a:ext cx="5778759" cy="3480317"/>
          </a:xfrm>
          <a:prstGeom prst="rect">
            <a:avLst/>
          </a:prstGeom>
          <a:noFill/>
          <a:ln>
            <a:noFill/>
          </a:ln>
        </p:spPr>
      </p:pic>
      <p:sp>
        <p:nvSpPr>
          <p:cNvPr id="6" name="TextBox 5"/>
          <p:cNvSpPr txBox="1"/>
          <p:nvPr/>
        </p:nvSpPr>
        <p:spPr>
          <a:xfrm>
            <a:off x="7809723" y="487624"/>
            <a:ext cx="3939850" cy="461665"/>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2800"/>
              <a:buFont typeface="Arial" panose="020B0604020202020204"/>
              <a:buNone/>
            </a:pPr>
            <a:r>
              <a:rPr lang="en-US"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Sequence Diagram</a:t>
            </a:r>
            <a:endParaRPr lang="en-US" sz="2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pic>
        <p:nvPicPr>
          <p:cNvPr id="163" name="Google Shape;163;p14"/>
          <p:cNvPicPr preferRelativeResize="0"/>
          <p:nvPr/>
        </p:nvPicPr>
        <p:blipFill rotWithShape="1">
          <a:blip r:embed="rId3"/>
          <a:srcRect/>
          <a:stretch>
            <a:fillRect/>
          </a:stretch>
        </p:blipFill>
        <p:spPr>
          <a:xfrm>
            <a:off x="454094" y="1791479"/>
            <a:ext cx="5125612" cy="3303035"/>
          </a:xfrm>
          <a:prstGeom prst="rect">
            <a:avLst/>
          </a:prstGeom>
          <a:noFill/>
          <a:ln>
            <a:noFill/>
          </a:ln>
        </p:spPr>
      </p:pic>
      <p:sp>
        <p:nvSpPr>
          <p:cNvPr id="164" name="Google Shape;164;p14"/>
          <p:cNvSpPr txBox="1"/>
          <p:nvPr/>
        </p:nvSpPr>
        <p:spPr>
          <a:xfrm>
            <a:off x="884076" y="724351"/>
            <a:ext cx="6097554"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panose="020B0604020202020204"/>
              <a:buNone/>
            </a:pPr>
            <a:r>
              <a:rPr lang="en-US" sz="28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Collaboration Diagram</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5" name="TextBox 4"/>
          <p:cNvSpPr txBox="1"/>
          <p:nvPr/>
        </p:nvSpPr>
        <p:spPr>
          <a:xfrm>
            <a:off x="7069496" y="785906"/>
            <a:ext cx="6097554" cy="461665"/>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3200"/>
              <a:buFont typeface="Arial" panose="020B0604020202020204"/>
              <a:buNone/>
            </a:pPr>
            <a:r>
              <a:rPr lang="en-US" sz="24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Interface Diagram</a:t>
            </a:r>
            <a:endParaRPr lang="en-US" sz="2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pic>
        <p:nvPicPr>
          <p:cNvPr id="6" name="Google Shape;169;p15"/>
          <p:cNvPicPr preferRelativeResize="0"/>
          <p:nvPr/>
        </p:nvPicPr>
        <p:blipFill rotWithShape="1">
          <a:blip r:embed="rId4"/>
          <a:srcRect/>
          <a:stretch>
            <a:fillRect/>
          </a:stretch>
        </p:blipFill>
        <p:spPr>
          <a:xfrm>
            <a:off x="6612296" y="2122715"/>
            <a:ext cx="4371911" cy="264056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pic>
        <p:nvPicPr>
          <p:cNvPr id="175" name="Google Shape;175;p16"/>
          <p:cNvPicPr preferRelativeResize="0"/>
          <p:nvPr/>
        </p:nvPicPr>
        <p:blipFill rotWithShape="1">
          <a:blip r:embed="rId3"/>
          <a:srcRect/>
          <a:stretch>
            <a:fillRect/>
          </a:stretch>
        </p:blipFill>
        <p:spPr>
          <a:xfrm>
            <a:off x="328244" y="1808162"/>
            <a:ext cx="4337685" cy="4572000"/>
          </a:xfrm>
          <a:prstGeom prst="rect">
            <a:avLst/>
          </a:prstGeom>
          <a:noFill/>
          <a:ln>
            <a:noFill/>
          </a:ln>
        </p:spPr>
      </p:pic>
      <p:sp>
        <p:nvSpPr>
          <p:cNvPr id="176" name="Google Shape;176;p16"/>
          <p:cNvSpPr txBox="1"/>
          <p:nvPr/>
        </p:nvSpPr>
        <p:spPr>
          <a:xfrm>
            <a:off x="561975" y="625475"/>
            <a:ext cx="11135360" cy="58229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200"/>
              <a:buFont typeface="Arial" panose="020B0604020202020204"/>
              <a:buNone/>
            </a:pPr>
            <a:r>
              <a:rPr lang="en-IN" altLang="en-US"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a:t>
            </a:r>
            <a:r>
              <a:rPr lang="en-US"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State Machine Diagram</a:t>
            </a:r>
            <a:r>
              <a:rPr lang="en-IN" altLang="en-US"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DB DESIGN</a:t>
            </a:r>
          </a:p>
        </p:txBody>
      </p:sp>
      <p:pic>
        <p:nvPicPr>
          <p:cNvPr id="3" name="Picture 2"/>
          <p:cNvPicPr>
            <a:picLocks noChangeAspect="1"/>
          </p:cNvPicPr>
          <p:nvPr/>
        </p:nvPicPr>
        <p:blipFill rotWithShape="1">
          <a:blip r:embed="rId4"/>
          <a:srcRect r="41760" b="74286"/>
          <a:stretch>
            <a:fillRect/>
          </a:stretch>
        </p:blipFill>
        <p:spPr>
          <a:xfrm>
            <a:off x="5556885" y="1993265"/>
            <a:ext cx="6182360" cy="420179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18"/>
          <p:cNvSpPr txBox="1"/>
          <p:nvPr/>
        </p:nvSpPr>
        <p:spPr>
          <a:xfrm>
            <a:off x="332509" y="536324"/>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INPUT DESIGN</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4" name="Content Placeholder 3"/>
          <p:cNvPicPr>
            <a:picLocks noChangeAspect="1"/>
          </p:cNvPicPr>
          <p:nvPr/>
        </p:nvPicPr>
        <p:blipFill>
          <a:blip r:embed="rId3">
            <a:extLst>
              <a:ext uri="{BEBA8EAE-BF5A-486C-A8C5-ECC9F3942E4B}">
                <a14:imgProps xmlns:a14="http://schemas.microsoft.com/office/drawing/2010/main">
                  <a14:imgLayer r:embed="rId4">
                    <a14:imgEffect>
                      <a14:brightnessContrast contrast="-20000"/>
                    </a14:imgEffect>
                    <a14:imgEffect>
                      <a14:sharpenSoften amount="50000"/>
                    </a14:imgEffect>
                  </a14:imgLayer>
                </a14:imgProps>
              </a:ext>
              <a:ext uri="{28A0092B-C50C-407E-A947-70E740481C1C}">
                <a14:useLocalDpi xmlns:a14="http://schemas.microsoft.com/office/drawing/2010/main" val="0"/>
              </a:ext>
            </a:extLst>
          </a:blip>
          <a:stretch>
            <a:fillRect/>
          </a:stretch>
        </p:blipFill>
        <p:spPr>
          <a:xfrm>
            <a:off x="332509" y="1461255"/>
            <a:ext cx="5097907" cy="2984676"/>
          </a:xfrm>
          <a:prstGeom prst="rect">
            <a:avLst/>
          </a:prstGeom>
        </p:spPr>
      </p:pic>
      <p:pic>
        <p:nvPicPr>
          <p:cNvPr id="5" name="Google Shape;232;p25"/>
          <p:cNvPicPr preferRelativeResize="0"/>
          <p:nvPr/>
        </p:nvPicPr>
        <p:blipFill rotWithShape="1">
          <a:blip r:embed="rId5">
            <a:extLst>
              <a:ext uri="{BEBA8EAE-BF5A-486C-A8C5-ECC9F3942E4B}">
                <a14:imgProps xmlns:a14="http://schemas.microsoft.com/office/drawing/2010/main">
                  <a14:imgLayer r:embed="rId6">
                    <a14:imgEffect>
                      <a14:sharpenSoften amount="50000"/>
                    </a14:imgEffect>
                  </a14:imgLayer>
                </a14:imgProps>
              </a:ext>
            </a:extLst>
          </a:blip>
          <a:srcRect/>
          <a:stretch>
            <a:fillRect/>
          </a:stretch>
        </p:blipFill>
        <p:spPr>
          <a:xfrm>
            <a:off x="6096000" y="3402198"/>
            <a:ext cx="5373660" cy="2957875"/>
          </a:xfrm>
          <a:prstGeom prst="rect">
            <a:avLst/>
          </a:prstGeom>
          <a:noFill/>
          <a:ln>
            <a:noFill/>
          </a:ln>
        </p:spPr>
      </p:pic>
      <p:sp>
        <p:nvSpPr>
          <p:cNvPr id="2" name="Rectangle 1"/>
          <p:cNvSpPr/>
          <p:nvPr/>
        </p:nvSpPr>
        <p:spPr>
          <a:xfrm>
            <a:off x="6531430" y="1567543"/>
            <a:ext cx="2071396" cy="979715"/>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DIABETES FORM</a:t>
            </a:r>
            <a:endParaRPr lang="en-IN" b="1" dirty="0">
              <a:solidFill>
                <a:schemeClr val="tx1"/>
              </a:solidFill>
              <a:latin typeface="Times New Roman" panose="02020603050405020304" pitchFamily="18" charset="0"/>
              <a:cs typeface="Times New Roman" panose="02020603050405020304" pitchFamily="18" charset="0"/>
            </a:endParaRPr>
          </a:p>
        </p:txBody>
      </p:sp>
      <p:sp>
        <p:nvSpPr>
          <p:cNvPr id="3" name="Rectangle 2"/>
          <p:cNvSpPr/>
          <p:nvPr/>
        </p:nvSpPr>
        <p:spPr>
          <a:xfrm>
            <a:off x="2979293" y="5234474"/>
            <a:ext cx="2230016" cy="91440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Times New Roman" panose="02020603050405020304" pitchFamily="18" charset="0"/>
                <a:cs typeface="Times New Roman" panose="02020603050405020304" pitchFamily="18" charset="0"/>
              </a:rPr>
              <a:t>HEART DISEASE FORM</a:t>
            </a:r>
            <a:endParaRPr lang="en-IN" b="1" dirty="0">
              <a:solidFill>
                <a:schemeClr val="tx1"/>
              </a:solidFill>
              <a:latin typeface="Times New Roman" panose="02020603050405020304" pitchFamily="18" charset="0"/>
              <a:cs typeface="Times New Roman" panose="02020603050405020304" pitchFamily="18" charset="0"/>
            </a:endParaRPr>
          </a:p>
        </p:txBody>
      </p:sp>
      <p:cxnSp>
        <p:nvCxnSpPr>
          <p:cNvPr id="7" name="Straight Arrow Connector 6"/>
          <p:cNvCxnSpPr>
            <a:stCxn id="2" idx="1"/>
          </p:cNvCxnSpPr>
          <p:nvPr/>
        </p:nvCxnSpPr>
        <p:spPr>
          <a:xfrm flipH="1">
            <a:off x="5464628" y="2057401"/>
            <a:ext cx="1066802" cy="727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p:cNvCxnSpPr>
            <a:stCxn id="3" idx="3"/>
          </p:cNvCxnSpPr>
          <p:nvPr/>
        </p:nvCxnSpPr>
        <p:spPr>
          <a:xfrm>
            <a:off x="5209309" y="5691674"/>
            <a:ext cx="886691"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21CD86-5A91-44BB-B0A4-FB5DA62496E9}"/>
              </a:ext>
            </a:extLst>
          </p:cNvPr>
          <p:cNvSpPr>
            <a:spLocks noGrp="1"/>
          </p:cNvSpPr>
          <p:nvPr>
            <p:ph type="ctrTitle"/>
          </p:nvPr>
        </p:nvSpPr>
        <p:spPr>
          <a:xfrm>
            <a:off x="1458685" y="226624"/>
            <a:ext cx="9144000" cy="967694"/>
          </a:xfrm>
        </p:spPr>
        <p:txBody>
          <a:bodyPr/>
          <a:lstStyle/>
          <a:p>
            <a:r>
              <a:rPr lang="en-US" dirty="0"/>
              <a:t>Dataset</a:t>
            </a:r>
            <a:endParaRPr lang="en-IN" dirty="0"/>
          </a:p>
        </p:txBody>
      </p:sp>
      <p:pic>
        <p:nvPicPr>
          <p:cNvPr id="5" name="Picture 4">
            <a:extLst>
              <a:ext uri="{FF2B5EF4-FFF2-40B4-BE49-F238E27FC236}">
                <a16:creationId xmlns:a16="http://schemas.microsoft.com/office/drawing/2014/main" id="{32BF7089-651F-466C-A7BD-057F0F02C8B6}"/>
              </a:ext>
            </a:extLst>
          </p:cNvPr>
          <p:cNvPicPr>
            <a:picLocks noChangeAspect="1"/>
          </p:cNvPicPr>
          <p:nvPr/>
        </p:nvPicPr>
        <p:blipFill>
          <a:blip r:embed="rId2"/>
          <a:stretch>
            <a:fillRect/>
          </a:stretch>
        </p:blipFill>
        <p:spPr>
          <a:xfrm>
            <a:off x="915178" y="1272002"/>
            <a:ext cx="4664528" cy="3178908"/>
          </a:xfrm>
          <a:prstGeom prst="rect">
            <a:avLst/>
          </a:prstGeom>
        </p:spPr>
      </p:pic>
      <p:pic>
        <p:nvPicPr>
          <p:cNvPr id="7" name="Picture 6">
            <a:extLst>
              <a:ext uri="{FF2B5EF4-FFF2-40B4-BE49-F238E27FC236}">
                <a16:creationId xmlns:a16="http://schemas.microsoft.com/office/drawing/2014/main" id="{D6942FC9-C3B3-44D0-BC3D-234A650A972B}"/>
              </a:ext>
            </a:extLst>
          </p:cNvPr>
          <p:cNvPicPr>
            <a:picLocks noChangeAspect="1"/>
          </p:cNvPicPr>
          <p:nvPr/>
        </p:nvPicPr>
        <p:blipFill>
          <a:blip r:embed="rId3"/>
          <a:stretch>
            <a:fillRect/>
          </a:stretch>
        </p:blipFill>
        <p:spPr>
          <a:xfrm>
            <a:off x="6400800" y="3516126"/>
            <a:ext cx="5451687" cy="3115250"/>
          </a:xfrm>
          <a:prstGeom prst="rect">
            <a:avLst/>
          </a:prstGeom>
        </p:spPr>
      </p:pic>
      <p:cxnSp>
        <p:nvCxnSpPr>
          <p:cNvPr id="9" name="Straight Arrow Connector 8">
            <a:extLst>
              <a:ext uri="{FF2B5EF4-FFF2-40B4-BE49-F238E27FC236}">
                <a16:creationId xmlns:a16="http://schemas.microsoft.com/office/drawing/2014/main" id="{807176DF-BE1A-4B00-85A8-E6F3414E43D7}"/>
              </a:ext>
            </a:extLst>
          </p:cNvPr>
          <p:cNvCxnSpPr>
            <a:cxnSpLocks/>
          </p:cNvCxnSpPr>
          <p:nvPr/>
        </p:nvCxnSpPr>
        <p:spPr>
          <a:xfrm>
            <a:off x="5598367" y="2295331"/>
            <a:ext cx="90507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1" name="Rectangle 10">
            <a:extLst>
              <a:ext uri="{FF2B5EF4-FFF2-40B4-BE49-F238E27FC236}">
                <a16:creationId xmlns:a16="http://schemas.microsoft.com/office/drawing/2014/main" id="{A860C822-180B-4F3A-A588-CFC1C80415A1}"/>
              </a:ext>
            </a:extLst>
          </p:cNvPr>
          <p:cNvSpPr/>
          <p:nvPr/>
        </p:nvSpPr>
        <p:spPr>
          <a:xfrm>
            <a:off x="7035282" y="1866122"/>
            <a:ext cx="2379306" cy="78376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latin typeface="Arial Black" panose="020B0A04020102020204" pitchFamily="34" charset="0"/>
              </a:rPr>
              <a:t>Diabetes dataset</a:t>
            </a:r>
            <a:endParaRPr lang="en-IN" dirty="0">
              <a:solidFill>
                <a:sysClr val="windowText" lastClr="000000"/>
              </a:solidFill>
              <a:latin typeface="Arial Black" panose="020B0A04020102020204" pitchFamily="34" charset="0"/>
            </a:endParaRPr>
          </a:p>
        </p:txBody>
      </p:sp>
      <p:sp>
        <p:nvSpPr>
          <p:cNvPr id="14" name="Rectangle 13">
            <a:extLst>
              <a:ext uri="{FF2B5EF4-FFF2-40B4-BE49-F238E27FC236}">
                <a16:creationId xmlns:a16="http://schemas.microsoft.com/office/drawing/2014/main" id="{254C3D8B-1E3A-455A-A650-7F3200B7AA67}"/>
              </a:ext>
            </a:extLst>
          </p:cNvPr>
          <p:cNvSpPr/>
          <p:nvPr/>
        </p:nvSpPr>
        <p:spPr>
          <a:xfrm>
            <a:off x="1735494" y="5299788"/>
            <a:ext cx="2565918" cy="81176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latin typeface="Arial Black" panose="020B0A04020102020204" pitchFamily="34" charset="0"/>
              </a:rPr>
              <a:t>Heart Disease Dataset</a:t>
            </a:r>
            <a:endParaRPr lang="en-IN" b="1" dirty="0">
              <a:solidFill>
                <a:schemeClr val="tx1"/>
              </a:solidFill>
              <a:latin typeface="Arial Black" panose="020B0A04020102020204" pitchFamily="34" charset="0"/>
            </a:endParaRPr>
          </a:p>
        </p:txBody>
      </p:sp>
      <p:cxnSp>
        <p:nvCxnSpPr>
          <p:cNvPr id="15" name="Straight Arrow Connector 14">
            <a:extLst>
              <a:ext uri="{FF2B5EF4-FFF2-40B4-BE49-F238E27FC236}">
                <a16:creationId xmlns:a16="http://schemas.microsoft.com/office/drawing/2014/main" id="{E7A96CAC-BEC8-4FD0-A3F3-19A01E815BF1}"/>
              </a:ext>
            </a:extLst>
          </p:cNvPr>
          <p:cNvCxnSpPr>
            <a:cxnSpLocks/>
          </p:cNvCxnSpPr>
          <p:nvPr/>
        </p:nvCxnSpPr>
        <p:spPr>
          <a:xfrm flipH="1">
            <a:off x="4693298" y="5620139"/>
            <a:ext cx="1595535"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Tree>
    <p:extLst>
      <p:ext uri="{BB962C8B-B14F-4D97-AF65-F5344CB8AC3E}">
        <p14:creationId xmlns:p14="http://schemas.microsoft.com/office/powerpoint/2010/main" val="20564552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Google Shape;193;p19"/>
          <p:cNvSpPr txBox="1">
            <a:spLocks noGrp="1"/>
          </p:cNvSpPr>
          <p:nvPr>
            <p:ph type="title"/>
          </p:nvPr>
        </p:nvSpPr>
        <p:spPr>
          <a:xfrm>
            <a:off x="955966" y="636665"/>
            <a:ext cx="10515600" cy="1325700"/>
          </a:xfrm>
          <a:prstGeom prst="rect">
            <a:avLst/>
          </a:prstGeom>
          <a:noFill/>
          <a:ln>
            <a:noFill/>
          </a:ln>
        </p:spPr>
        <p:txBody>
          <a:bodyPr spcFirstLastPara="1" wrap="square" lIns="91425" tIns="45700" rIns="91425" bIns="45700" anchor="ctr" anchorCtr="0">
            <a:noAutofit/>
          </a:bodyPr>
          <a:lstStyle/>
          <a:p>
            <a:pPr marL="0" lvl="0" indent="0" algn="ctr" rtl="0">
              <a:lnSpc>
                <a:spcPct val="90000"/>
              </a:lnSpc>
              <a:spcBef>
                <a:spcPts val="0"/>
              </a:spcBef>
              <a:spcAft>
                <a:spcPts val="0"/>
              </a:spcAft>
              <a:buClr>
                <a:schemeClr val="dk1"/>
              </a:buClr>
              <a:buSzPts val="4400"/>
              <a:buFont typeface="Times New Roman" panose="02020603050405020304"/>
              <a:buNone/>
            </a:pPr>
            <a:r>
              <a:rPr lang="en-US" sz="4000" b="1" dirty="0">
                <a:latin typeface="Times New Roman" panose="02020603050405020304"/>
                <a:ea typeface="Times New Roman" panose="02020603050405020304"/>
                <a:cs typeface="Times New Roman" panose="02020603050405020304"/>
                <a:sym typeface="Times New Roman" panose="02020603050405020304"/>
              </a:rPr>
              <a:t>MODULES</a:t>
            </a:r>
            <a:r>
              <a:rPr lang="en-IN" altLang="en-US" sz="4000" b="1" dirty="0">
                <a:latin typeface="Times New Roman" panose="02020603050405020304"/>
                <a:ea typeface="Times New Roman" panose="02020603050405020304"/>
                <a:cs typeface="Times New Roman" panose="02020603050405020304"/>
                <a:sym typeface="Times New Roman" panose="02020603050405020304"/>
              </a:rPr>
              <a:t>  DESCRIPTION</a:t>
            </a:r>
          </a:p>
        </p:txBody>
      </p:sp>
      <p:sp>
        <p:nvSpPr>
          <p:cNvPr id="194" name="Google Shape;194;p19"/>
          <p:cNvSpPr txBox="1">
            <a:spLocks noGrp="1"/>
          </p:cNvSpPr>
          <p:nvPr>
            <p:ph type="body" idx="1"/>
          </p:nvPr>
        </p:nvSpPr>
        <p:spPr>
          <a:xfrm>
            <a:off x="1348511" y="1849650"/>
            <a:ext cx="8055300" cy="3158700"/>
          </a:xfrm>
          <a:prstGeom prst="rect">
            <a:avLst/>
          </a:prstGeom>
          <a:noFill/>
          <a:ln>
            <a:noFill/>
          </a:ln>
        </p:spPr>
        <p:txBody>
          <a:bodyPr spcFirstLastPara="1" wrap="square" lIns="91425" tIns="45700" rIns="91425" bIns="45700" anchor="t" anchorCtr="0">
            <a:noAutofit/>
          </a:bodyPr>
          <a:lstStyle/>
          <a:p>
            <a:pPr marL="609600" lvl="0" indent="-381000" algn="l" rtl="0">
              <a:lnSpc>
                <a:spcPct val="90000"/>
              </a:lnSpc>
              <a:spcBef>
                <a:spcPts val="0"/>
              </a:spcBef>
              <a:spcAft>
                <a:spcPts val="0"/>
              </a:spcAft>
              <a:buSzPts val="3000"/>
              <a:buFont typeface="Noto Sans Symbols"/>
              <a:buNone/>
            </a:pPr>
            <a:endParaRPr sz="3600" dirty="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dirty="0">
                <a:latin typeface="Times New Roman" panose="02020603050405020304"/>
                <a:ea typeface="Times New Roman" panose="02020603050405020304"/>
                <a:cs typeface="Times New Roman" panose="02020603050405020304"/>
                <a:sym typeface="Times New Roman" panose="02020603050405020304"/>
              </a:rPr>
              <a:t>Dataset Description</a:t>
            </a:r>
          </a:p>
          <a:p>
            <a:pPr marL="609600" lvl="0" indent="-571500" algn="l" rtl="0">
              <a:lnSpc>
                <a:spcPct val="90000"/>
              </a:lnSpc>
              <a:spcBef>
                <a:spcPts val="0"/>
              </a:spcBef>
              <a:spcAft>
                <a:spcPts val="0"/>
              </a:spcAft>
              <a:buSzPts val="3000"/>
              <a:buFont typeface="Noto Sans Symbols"/>
              <a:buChar char="❖"/>
            </a:pPr>
            <a:r>
              <a:rPr lang="en-US" sz="3600" dirty="0">
                <a:latin typeface="Times New Roman" panose="02020603050405020304"/>
                <a:ea typeface="Times New Roman" panose="02020603050405020304"/>
                <a:cs typeface="Times New Roman" panose="02020603050405020304"/>
                <a:sym typeface="Times New Roman" panose="02020603050405020304"/>
              </a:rPr>
              <a:t>Data Pre-Processing</a:t>
            </a:r>
            <a:endParaRPr sz="3600" dirty="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dirty="0">
                <a:latin typeface="Times New Roman" panose="02020603050405020304"/>
                <a:ea typeface="Times New Roman" panose="02020603050405020304"/>
                <a:cs typeface="Times New Roman" panose="02020603050405020304"/>
                <a:sym typeface="Times New Roman" panose="02020603050405020304"/>
              </a:rPr>
              <a:t>Feature Selection </a:t>
            </a:r>
            <a:endParaRPr sz="3600" dirty="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dirty="0">
                <a:latin typeface="Times New Roman" panose="02020603050405020304"/>
                <a:ea typeface="Times New Roman" panose="02020603050405020304"/>
                <a:cs typeface="Times New Roman" panose="02020603050405020304"/>
                <a:sym typeface="Times New Roman" panose="02020603050405020304"/>
              </a:rPr>
              <a:t>Classification Modeling</a:t>
            </a:r>
            <a:endParaRPr sz="3600" dirty="0">
              <a:latin typeface="Times New Roman" panose="02020603050405020304"/>
              <a:ea typeface="Times New Roman" panose="02020603050405020304"/>
              <a:cs typeface="Times New Roman" panose="02020603050405020304"/>
              <a:sym typeface="Times New Roman" panose="02020603050405020304"/>
            </a:endParaRPr>
          </a:p>
          <a:p>
            <a:pPr marL="609600" lvl="0" indent="-571500" algn="l" rtl="0">
              <a:lnSpc>
                <a:spcPct val="90000"/>
              </a:lnSpc>
              <a:spcBef>
                <a:spcPts val="0"/>
              </a:spcBef>
              <a:spcAft>
                <a:spcPts val="0"/>
              </a:spcAft>
              <a:buSzPts val="3000"/>
              <a:buFont typeface="Noto Sans Symbols"/>
              <a:buChar char="❖"/>
            </a:pPr>
            <a:r>
              <a:rPr lang="en-US" sz="3600" dirty="0">
                <a:latin typeface="Times New Roman" panose="02020603050405020304"/>
                <a:ea typeface="Times New Roman" panose="02020603050405020304"/>
                <a:cs typeface="Times New Roman" panose="02020603050405020304"/>
                <a:sym typeface="Times New Roman" panose="02020603050405020304"/>
              </a:rPr>
              <a:t>Performance Measures</a:t>
            </a:r>
            <a:endParaRPr sz="3600" dirty="0">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0"/>
          <p:cNvSpPr txBox="1"/>
          <p:nvPr/>
        </p:nvSpPr>
        <p:spPr>
          <a:xfrm>
            <a:off x="369939" y="112325"/>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DATASET DESCRIPTION:</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00" name="Google Shape;200;p20"/>
          <p:cNvSpPr txBox="1"/>
          <p:nvPr/>
        </p:nvSpPr>
        <p:spPr>
          <a:xfrm>
            <a:off x="105410" y="758825"/>
            <a:ext cx="11837670" cy="6214110"/>
          </a:xfrm>
          <a:prstGeom prst="rect">
            <a:avLst/>
          </a:prstGeom>
          <a:noFill/>
          <a:ln>
            <a:noFill/>
          </a:ln>
        </p:spPr>
        <p:txBody>
          <a:bodyPr spcFirstLastPara="1" wrap="square" lIns="91425" tIns="91425" rIns="91425" bIns="91425" anchor="t" anchorCtr="0">
            <a:spAutoFit/>
          </a:bodyPr>
          <a:lstStyle/>
          <a:p>
            <a:pPr marL="469900" marR="0" lvl="0" indent="-457200" algn="just" rtl="0">
              <a:lnSpc>
                <a:spcPct val="100000"/>
              </a:lnSpc>
              <a:spcBef>
                <a:spcPts val="0"/>
              </a:spcBef>
              <a:spcAft>
                <a:spcPts val="0"/>
              </a:spcAft>
              <a:buClr>
                <a:srgbClr val="000000"/>
              </a:buClr>
              <a:buSzPts val="2600"/>
              <a:buFont typeface="Wingdings" panose="05000000000000000000" charset="0"/>
              <a:buChar char="v"/>
            </a:pP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objective of the dataset is to predict whether or not a patient has diabetes and </a:t>
            </a:r>
            <a:r>
              <a:rPr lang="en-US" sz="2600" dirty="0">
                <a:latin typeface="Times New Roman" panose="02020603050405020304"/>
                <a:ea typeface="Times New Roman" panose="02020603050405020304"/>
                <a:cs typeface="Times New Roman" panose="02020603050405020304"/>
                <a:sym typeface="Times New Roman" panose="02020603050405020304"/>
              </a:rPr>
              <a:t>h</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eart </a:t>
            </a:r>
            <a:r>
              <a:rPr lang="en-US" sz="2600" dirty="0">
                <a:latin typeface="Times New Roman" panose="02020603050405020304"/>
                <a:ea typeface="Times New Roman" panose="02020603050405020304"/>
                <a:cs typeface="Times New Roman" panose="02020603050405020304"/>
                <a:sym typeface="Times New Roman" panose="02020603050405020304"/>
              </a:rPr>
              <a:t>d</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iseases, based on certain diagnostic measurements included in the dataset. </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69900" marR="0" lvl="0" indent="-457200" algn="just" rtl="0">
              <a:lnSpc>
                <a:spcPct val="100000"/>
              </a:lnSpc>
              <a:spcBef>
                <a:spcPts val="0"/>
              </a:spcBef>
              <a:spcAft>
                <a:spcPts val="0"/>
              </a:spcAft>
              <a:buClr>
                <a:srgbClr val="000000"/>
              </a:buClr>
              <a:buSzPts val="2600"/>
              <a:buFont typeface="Wingdings" panose="05000000000000000000" charset="0"/>
              <a:buChar char="v"/>
            </a:pP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datasets consists of several medical predictor variables and one target variable, Outcome. Predictor variables include the number of pregnancies the patient has had, their BMI, insulin level, age, and so on.</a:t>
            </a:r>
            <a:endParaRPr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Pregnancies:</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Number of times pregnant</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Glucose:</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Plasma glucose concentration a 2 hours in an oral glucose tolerance test</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Blood Pressure: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Diastolic blood pressure (mm Hg)</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Skin Thickness: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Triceps skin fold thickness (mm)</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Insulin: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2-Hour serum insulin (mu U/ml)</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BMI: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Body mass index (weight in kg/(height in m)^2)</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Diabetes Pedigree Function: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Diabetes pedigree function</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Age: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Age (years)</a:t>
            </a:r>
          </a:p>
          <a:p>
            <a:pPr marL="457200" marR="0" lvl="0" indent="-393700" algn="l" rtl="0">
              <a:lnSpc>
                <a:spcPct val="100000"/>
              </a:lnSpc>
              <a:spcBef>
                <a:spcPts val="0"/>
              </a:spcBef>
              <a:spcAft>
                <a:spcPts val="0"/>
              </a:spcAft>
              <a:buClr>
                <a:srgbClr val="000000"/>
              </a:buClr>
              <a:buSzPts val="2600"/>
              <a:buFont typeface="Times New Roman" panose="02020603050405020304"/>
              <a:buChar char="●"/>
            </a:pPr>
            <a:r>
              <a:rPr lang="en-US" sz="2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Outcome: </a:t>
            </a:r>
            <a:r>
              <a:rPr lang="en-US" sz="26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Class variable (0 or 1) 268 of 768 are 1, the others are 0</a:t>
            </a:r>
          </a:p>
          <a:p>
            <a:pPr marL="0" marR="0" lvl="0" indent="0" algn="l" rtl="0">
              <a:lnSpc>
                <a:spcPct val="100000"/>
              </a:lnSpc>
              <a:spcBef>
                <a:spcPts val="0"/>
              </a:spcBef>
              <a:spcAft>
                <a:spcPts val="0"/>
              </a:spcAft>
              <a:buClr>
                <a:srgbClr val="000000"/>
              </a:buClr>
              <a:buSzPts val="2800"/>
              <a:buFont typeface="Arial" panose="020B0604020202020204"/>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A69D54-1903-48BD-AE70-E2544781DF23}"/>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contrast="-20000"/>
                    </a14:imgEffect>
                  </a14:imgLayer>
                </a14:imgProps>
              </a:ext>
            </a:extLst>
          </a:blip>
          <a:stretch>
            <a:fillRect/>
          </a:stretch>
        </p:blipFill>
        <p:spPr>
          <a:xfrm>
            <a:off x="512784" y="108072"/>
            <a:ext cx="10348049" cy="6898700"/>
          </a:xfrm>
          <a:prstGeom prst="rect">
            <a:avLst/>
          </a:prstGeom>
        </p:spPr>
      </p:pic>
    </p:spTree>
    <p:extLst>
      <p:ext uri="{BB962C8B-B14F-4D97-AF65-F5344CB8AC3E}">
        <p14:creationId xmlns:p14="http://schemas.microsoft.com/office/powerpoint/2010/main" val="317574467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1"/>
          <p:cNvSpPr txBox="1"/>
          <p:nvPr/>
        </p:nvSpPr>
        <p:spPr>
          <a:xfrm>
            <a:off x="535709" y="624071"/>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DATA PRE PROCESSING:</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06" name="Google Shape;206;p21"/>
          <p:cNvSpPr txBox="1"/>
          <p:nvPr/>
        </p:nvSpPr>
        <p:spPr>
          <a:xfrm>
            <a:off x="877450" y="1803750"/>
            <a:ext cx="10409400" cy="3197860"/>
          </a:xfrm>
          <a:prstGeom prst="rect">
            <a:avLst/>
          </a:prstGeom>
          <a:noFill/>
          <a:ln>
            <a:noFill/>
          </a:ln>
        </p:spPr>
        <p:txBody>
          <a:bodyPr spcFirstLastPara="1" wrap="square" lIns="91425" tIns="91425" rIns="91425" bIns="91425" anchor="t" anchorCtr="0">
            <a:spAutoFit/>
          </a:bodyPr>
          <a:lstStyle/>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Diabetes disease and Heart Disease data is pre-processed after collection of various records. </a:t>
            </a:r>
            <a:endParaRPr sz="2800" b="0" i="0" u="none" strike="noStrike" cap="none"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endParaRPr>
          </a:p>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The dataset contains a total of 769 patient records, where 6 records are with some missing values. </a:t>
            </a:r>
            <a:endParaRPr sz="2800" b="0" i="0" u="none" strike="noStrike" cap="none" dirty="0">
              <a:solidFill>
                <a:srgbClr val="000000"/>
              </a:solidFill>
              <a:latin typeface="Times New Roman" panose="02020603050405020304" pitchFamily="18" charset="0"/>
              <a:ea typeface="Arial" panose="020B0604020202020204"/>
              <a:cs typeface="Times New Roman" panose="02020603050405020304" pitchFamily="18" charset="0"/>
              <a:sym typeface="Arial" panose="020B0604020202020204"/>
            </a:endParaRPr>
          </a:p>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rPr>
              <a:t>Those 6 records have been removed from the dataset and the remaining 763 patient records are used in pre-processing.</a:t>
            </a:r>
            <a:endParaRPr sz="2800" b="0" i="0" u="none" strike="noStrike" cap="none" dirty="0">
              <a:solidFill>
                <a:srgbClr val="00000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endParaRPr>
          </a:p>
          <a:p>
            <a:pPr marL="457200" marR="0" lvl="0" indent="-254000" algn="just" rtl="0">
              <a:lnSpc>
                <a:spcPct val="100000"/>
              </a:lnSpc>
              <a:spcBef>
                <a:spcPts val="0"/>
              </a:spcBef>
              <a:spcAft>
                <a:spcPts val="0"/>
              </a:spcAft>
              <a:buClr>
                <a:srgbClr val="000000"/>
              </a:buClr>
              <a:buSzPts val="3200"/>
              <a:buFont typeface="Noto Sans Symbols"/>
              <a:buNone/>
            </a:pPr>
            <a:endParaRPr sz="2800" b="0" i="0" u="none" strike="noStrike" cap="none" dirty="0">
              <a:solidFill>
                <a:srgbClr val="000000"/>
              </a:solidFill>
              <a:latin typeface="Times New Roman" panose="02020603050405020304" pitchFamily="18" charset="0"/>
              <a:ea typeface="Times New Roman" panose="02020603050405020304"/>
              <a:cs typeface="Times New Roman" panose="02020603050405020304" pitchFamily="18" charset="0"/>
              <a:sym typeface="Times New Roman" panose="02020603050405020304"/>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515620" y="245745"/>
            <a:ext cx="11092180" cy="5545455"/>
          </a:xfrm>
        </p:spPr>
        <p:txBody>
          <a:bodyPr/>
          <a:lstStyle/>
          <a:p>
            <a:pPr marL="114300" indent="0">
              <a:buNone/>
            </a:pPr>
            <a:r>
              <a:rPr lang="en-IN" altLang="en-US" sz="2000" dirty="0">
                <a:latin typeface="Times New Roman" panose="02020603050405020304" pitchFamily="18" charset="0"/>
                <a:cs typeface="Times New Roman" panose="02020603050405020304" pitchFamily="18" charset="0"/>
              </a:rPr>
              <a:t>                                             </a:t>
            </a:r>
            <a:r>
              <a:rPr lang="en-IN" altLang="en-US" sz="4000" b="1" dirty="0">
                <a:latin typeface="Times New Roman" panose="02020603050405020304" pitchFamily="18" charset="0"/>
                <a:cs typeface="Times New Roman" panose="02020603050405020304" pitchFamily="18" charset="0"/>
              </a:rPr>
              <a:t>INTRODUCTION</a:t>
            </a:r>
            <a:endParaRPr lang="en-US" sz="2000" dirty="0">
              <a:latin typeface="Times New Roman" panose="02020603050405020304" pitchFamily="18" charset="0"/>
              <a:cs typeface="Times New Roman" panose="02020603050405020304" pitchFamily="18" charset="0"/>
            </a:endParaRPr>
          </a:p>
          <a:p>
            <a:pPr algn="just">
              <a:buFont typeface="Arial" panose="020B0604020202020204" pitchFamily="34" charset="0"/>
              <a:buChar char="•"/>
            </a:pPr>
            <a:r>
              <a:rPr lang="en-US" sz="2400" dirty="0">
                <a:latin typeface="Times New Roman" panose="02020603050405020304" pitchFamily="18" charset="0"/>
                <a:cs typeface="Times New Roman" panose="02020603050405020304" pitchFamily="18" charset="0"/>
              </a:rPr>
              <a:t>Heart is one of the most vital organs for the proper functioning of our body. According to a survey by WHO, 78% of the worldwide deaths occurs for heart patients due to COVID-19 and also, more deaths occur in low and middle income countries including India.</a:t>
            </a:r>
          </a:p>
          <a:p>
            <a:pPr algn="just"/>
            <a:r>
              <a:rPr lang="en-US" sz="2400" dirty="0">
                <a:latin typeface="Times New Roman" panose="02020603050405020304" pitchFamily="18" charset="0"/>
                <a:cs typeface="Times New Roman" panose="02020603050405020304" pitchFamily="18" charset="0"/>
              </a:rPr>
              <a:t>The main challenge is to accurately predict the existence of CVDs(cardiovascular disease) inside human body. The older techniques have not been very successful in efficiently predicting the heart diseases. </a:t>
            </a:r>
          </a:p>
          <a:p>
            <a:pPr algn="just"/>
            <a:r>
              <a:rPr lang="en-US" sz="2400" dirty="0">
                <a:latin typeface="Times New Roman" panose="02020603050405020304" pitchFamily="18" charset="0"/>
                <a:cs typeface="Times New Roman" panose="02020603050405020304" pitchFamily="18" charset="0"/>
              </a:rPr>
              <a:t>Many medical instruents are available in the market for</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predicti</a:t>
            </a:r>
            <a:r>
              <a:rPr lang="en-IN" altLang="en-US" sz="2400" dirty="0">
                <a:latin typeface="Times New Roman" panose="02020603050405020304" pitchFamily="18" charset="0"/>
                <a:cs typeface="Times New Roman" panose="02020603050405020304" pitchFamily="18" charset="0"/>
              </a:rPr>
              <a:t>ng covid-19 for </a:t>
            </a:r>
            <a:r>
              <a:rPr lang="en-US" sz="2400" dirty="0">
                <a:latin typeface="Times New Roman" panose="02020603050405020304" pitchFamily="18" charset="0"/>
                <a:cs typeface="Times New Roman" panose="02020603050405020304" pitchFamily="18" charset="0"/>
              </a:rPr>
              <a:t>heart </a:t>
            </a:r>
            <a:r>
              <a:rPr lang="en-IN" altLang="en-US" sz="2400" dirty="0">
                <a:latin typeface="Times New Roman" panose="02020603050405020304" pitchFamily="18" charset="0"/>
                <a:cs typeface="Times New Roman" panose="02020603050405020304" pitchFamily="18" charset="0"/>
              </a:rPr>
              <a:t> and diabetes patients,</a:t>
            </a:r>
            <a:r>
              <a:rPr lang="en-US" sz="2400" dirty="0">
                <a:latin typeface="Times New Roman" panose="02020603050405020304" pitchFamily="18" charset="0"/>
                <a:cs typeface="Times New Roman" panose="02020603050405020304" pitchFamily="18" charset="0"/>
              </a:rPr>
              <a:t>but there are some drawbacks in the past project which others done</a:t>
            </a:r>
            <a:r>
              <a:rPr lang="en-IN" altLang="en-US" sz="2400" dirty="0">
                <a:latin typeface="Times New Roman" panose="02020603050405020304" pitchFamily="18" charset="0"/>
                <a:cs typeface="Times New Roman" panose="02020603050405020304" pitchFamily="18" charset="0"/>
              </a:rPr>
              <a:t>.We included both diabetes and heart disease evaluating in our project.</a:t>
            </a:r>
          </a:p>
          <a:p>
            <a:pPr algn="just"/>
            <a:r>
              <a:rPr lang="en-US" sz="2400" dirty="0">
                <a:latin typeface="Times New Roman" panose="02020603050405020304" pitchFamily="18" charset="0"/>
                <a:cs typeface="Times New Roman" panose="02020603050405020304" pitchFamily="18" charset="0"/>
              </a:rPr>
              <a:t>Age, Sex, Blood Pressure, Cholesterol, Blood Sugar, ECG, Maximum heart rate, Diabetes, etc. and some lifestyle factors like obesity, eating unhealthy food, less physical activity, smoking, consumption of alcohol ,etc. are some of the major risk factors that leads to heart diseases. </a:t>
            </a:r>
          </a:p>
          <a:p>
            <a:pPr marL="114300" indent="0" algn="just">
              <a:buNone/>
            </a:pP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2"/>
          <p:cNvSpPr txBox="1"/>
          <p:nvPr/>
        </p:nvSpPr>
        <p:spPr>
          <a:xfrm>
            <a:off x="548770" y="625443"/>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FEATURE SELECTION:</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12" name="Google Shape;212;p22"/>
          <p:cNvSpPr txBox="1"/>
          <p:nvPr/>
        </p:nvSpPr>
        <p:spPr>
          <a:xfrm>
            <a:off x="925650" y="1735513"/>
            <a:ext cx="9753600" cy="3628390"/>
          </a:xfrm>
          <a:prstGeom prst="rect">
            <a:avLst/>
          </a:prstGeom>
          <a:noFill/>
          <a:ln>
            <a:noFill/>
          </a:ln>
        </p:spPr>
        <p:txBody>
          <a:bodyPr spcFirstLastPara="1" wrap="square" lIns="91425" tIns="91425" rIns="91425" bIns="91425" anchor="t" anchorCtr="0">
            <a:spAutoFit/>
          </a:bodyPr>
          <a:lstStyle/>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From among the 8 attributes of the data set, one attributes pertaining to age is used to identify the personal information of the patient. </a:t>
            </a:r>
            <a:endParaRPr sz="28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remaining 7 attributes are considered important as they contain vital clinical records. </a:t>
            </a:r>
            <a:endParaRPr sz="28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a:p>
            <a:pPr marL="457200" marR="0" lvl="0" indent="-457200" algn="just" rtl="0">
              <a:lnSpc>
                <a:spcPct val="100000"/>
              </a:lnSpc>
              <a:spcBef>
                <a:spcPts val="0"/>
              </a:spcBef>
              <a:spcAft>
                <a:spcPts val="0"/>
              </a:spcAft>
              <a:buClr>
                <a:srgbClr val="000000"/>
              </a:buClr>
              <a:buSzPts val="3200"/>
              <a:buFont typeface="Wingdings" panose="05000000000000000000" charset="0"/>
              <a:buChar char="v"/>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Clinical records are vital to diagnosis and learning the severity of diabetes disease and heart disease.</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254000" algn="just" rtl="0">
              <a:lnSpc>
                <a:spcPct val="100000"/>
              </a:lnSpc>
              <a:spcBef>
                <a:spcPts val="0"/>
              </a:spcBef>
              <a:spcAft>
                <a:spcPts val="0"/>
              </a:spcAft>
              <a:buClr>
                <a:srgbClr val="000000"/>
              </a:buClr>
              <a:buSzPts val="3200"/>
              <a:buFont typeface="Noto Sans Symbols"/>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23"/>
          <p:cNvSpPr txBox="1"/>
          <p:nvPr/>
        </p:nvSpPr>
        <p:spPr>
          <a:xfrm>
            <a:off x="434107" y="516826"/>
            <a:ext cx="97536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CLASSIFICATION MODELING:</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18" name="Google Shape;218;p23"/>
          <p:cNvSpPr txBox="1"/>
          <p:nvPr/>
        </p:nvSpPr>
        <p:spPr>
          <a:xfrm>
            <a:off x="434100" y="1163325"/>
            <a:ext cx="11323800" cy="4062620"/>
          </a:xfrm>
          <a:prstGeom prst="rect">
            <a:avLst/>
          </a:prstGeom>
          <a:noFill/>
          <a:ln>
            <a:noFill/>
          </a:ln>
        </p:spPr>
        <p:txBody>
          <a:bodyPr spcFirstLastPara="1" wrap="square" lIns="91425" tIns="91425" rIns="91425" bIns="91425" anchor="t" anchorCtr="0">
            <a:spAutoFit/>
          </a:bodyPr>
          <a:lstStyle/>
          <a:p>
            <a:pPr marL="0" marR="0" lvl="0" indent="0" algn="just" rtl="0">
              <a:lnSpc>
                <a:spcPct val="100000"/>
              </a:lnSpc>
              <a:spcBef>
                <a:spcPts val="0"/>
              </a:spcBef>
              <a:spcAft>
                <a:spcPts val="0"/>
              </a:spcAft>
              <a:buClr>
                <a:srgbClr val="000000"/>
              </a:buClr>
              <a:buSzPts val="2800"/>
              <a:buFont typeface="Arial" panose="020B0604020202020204"/>
              <a:buNone/>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The clustering of datasets is done on the basis of the variables and criteria of Decision Tree (DT) features. Then, the classifiers are applied to each clustered dataset in order to estimate its performance. The best performing models are identified from the above results based on their low rate of error.</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457200" marR="0" lvl="0" indent="0" algn="just" rtl="0">
              <a:lnSpc>
                <a:spcPct val="100000"/>
              </a:lnSpc>
              <a:spcBef>
                <a:spcPts val="0"/>
              </a:spcBef>
              <a:spcAft>
                <a:spcPts val="0"/>
              </a:spcAft>
              <a:buClr>
                <a:srgbClr val="000000"/>
              </a:buClr>
              <a:buSzPts val="2800"/>
              <a:buFont typeface="Arial" panose="020B0604020202020204"/>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Decision Tree</a:t>
            </a: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Support Vector Machine</a:t>
            </a: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K Nearest neighbors</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Noto Sans Symbols"/>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Random Forest</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24"/>
          <p:cNvSpPr txBox="1"/>
          <p:nvPr/>
        </p:nvSpPr>
        <p:spPr>
          <a:xfrm>
            <a:off x="354215" y="563707"/>
            <a:ext cx="9753600" cy="73533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2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PERFORMANCE MEASURES</a:t>
            </a:r>
            <a:r>
              <a:rPr lang="en-US" sz="3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a:t>
            </a:r>
            <a:endParaRPr sz="36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24" name="Google Shape;224;p24"/>
          <p:cNvSpPr txBox="1"/>
          <p:nvPr/>
        </p:nvSpPr>
        <p:spPr>
          <a:xfrm>
            <a:off x="822025" y="1743025"/>
            <a:ext cx="10150800" cy="4059555"/>
          </a:xfrm>
          <a:prstGeom prst="rect">
            <a:avLst/>
          </a:prstGeom>
          <a:noFill/>
          <a:ln>
            <a:noFill/>
          </a:ln>
        </p:spPr>
        <p:txBody>
          <a:bodyPr spcFirstLastPara="1" wrap="square" lIns="91425" tIns="91425" rIns="91425" bIns="91425" anchor="t" anchorCtr="0">
            <a:spAutoFit/>
          </a:bodyPr>
          <a:lstStyle/>
          <a:p>
            <a:pPr marL="527050" marR="0" lvl="0" indent="-457200" algn="just" rtl="0">
              <a:lnSpc>
                <a:spcPct val="100000"/>
              </a:lnSpc>
              <a:spcBef>
                <a:spcPts val="0"/>
              </a:spcBef>
              <a:spcAft>
                <a:spcPts val="0"/>
              </a:spcAft>
              <a:buClr>
                <a:srgbClr val="000000"/>
              </a:buClr>
              <a:buSzPts val="2500"/>
              <a:buFont typeface="Wingdings" panose="05000000000000000000" charset="0"/>
              <a:buChar char="v"/>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Several standard performance metrics such as accuracy, precision and error in classification have been considered for the computation of performance efficiency of this model.</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69850" marR="0" lvl="0" indent="0" algn="just" rtl="0">
              <a:lnSpc>
                <a:spcPct val="100000"/>
              </a:lnSpc>
              <a:spcBef>
                <a:spcPts val="0"/>
              </a:spcBef>
              <a:spcAft>
                <a:spcPts val="0"/>
              </a:spcAft>
              <a:buClr>
                <a:srgbClr val="000000"/>
              </a:buClr>
              <a:buSzPts val="2500"/>
              <a:buFont typeface="Noto Sans Symbols"/>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Arial" panose="020B0604020202020204" pitchFamily="34" charset="0"/>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K Nearest neighbors         : 78.571</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Arial" panose="020B0604020202020204" pitchFamily="34" charset="0"/>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Support Vector Classifier : 73.376</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Arial" panose="020B0604020202020204" pitchFamily="34" charset="0"/>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Decision tree                     : 68.181</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527050" marR="0" lvl="0" indent="-457200" algn="just" rtl="0">
              <a:lnSpc>
                <a:spcPct val="100000"/>
              </a:lnSpc>
              <a:spcBef>
                <a:spcPts val="0"/>
              </a:spcBef>
              <a:spcAft>
                <a:spcPts val="0"/>
              </a:spcAft>
              <a:buClr>
                <a:srgbClr val="000000"/>
              </a:buClr>
              <a:buSzPts val="2500"/>
              <a:buFont typeface="Arial" panose="020B0604020202020204" pitchFamily="34" charset="0"/>
              <a:buChar char="•"/>
            </a:pPr>
            <a:r>
              <a:rPr lang="en-US"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Random Forest                  : 75.974</a:t>
            </a: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a:p>
            <a:pPr marL="914400" marR="0" lvl="0" indent="-279400" algn="l" rtl="0">
              <a:lnSpc>
                <a:spcPct val="100000"/>
              </a:lnSpc>
              <a:spcBef>
                <a:spcPts val="0"/>
              </a:spcBef>
              <a:spcAft>
                <a:spcPts val="0"/>
              </a:spcAft>
              <a:buClr>
                <a:srgbClr val="000000"/>
              </a:buClr>
              <a:buSzPts val="2800"/>
              <a:buFont typeface="Noto Sans Symbols"/>
              <a:buNone/>
            </a:pPr>
            <a:endParaRPr sz="2800" b="0"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25"/>
          <p:cNvSpPr txBox="1"/>
          <p:nvPr/>
        </p:nvSpPr>
        <p:spPr>
          <a:xfrm>
            <a:off x="1322763" y="349173"/>
            <a:ext cx="9753600" cy="6465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SAMPLE SCREENSHOTS</a:t>
            </a:r>
            <a:endParaRPr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230" name="Google Shape;230;p25"/>
          <p:cNvPicPr preferRelativeResize="0"/>
          <p:nvPr/>
        </p:nvPicPr>
        <p:blipFill rotWithShape="1">
          <a:blip r:embed="rId3"/>
          <a:srcRect/>
          <a:stretch>
            <a:fillRect/>
          </a:stretch>
        </p:blipFill>
        <p:spPr>
          <a:xfrm>
            <a:off x="332500" y="997575"/>
            <a:ext cx="5317350" cy="2741626"/>
          </a:xfrm>
          <a:prstGeom prst="rect">
            <a:avLst/>
          </a:prstGeom>
          <a:noFill/>
          <a:ln>
            <a:noFill/>
          </a:ln>
        </p:spPr>
      </p:pic>
      <p:sp>
        <p:nvSpPr>
          <p:cNvPr id="231" name="Google Shape;231;p25"/>
          <p:cNvSpPr txBox="1"/>
          <p:nvPr/>
        </p:nvSpPr>
        <p:spPr>
          <a:xfrm>
            <a:off x="6093202" y="1918462"/>
            <a:ext cx="46875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Home Screen</a:t>
            </a:r>
            <a:endParaRPr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232" name="Google Shape;232;p25"/>
          <p:cNvPicPr preferRelativeResize="0"/>
          <p:nvPr/>
        </p:nvPicPr>
        <p:blipFill rotWithShape="1">
          <a:blip r:embed="rId4"/>
          <a:srcRect/>
          <a:stretch>
            <a:fillRect/>
          </a:stretch>
        </p:blipFill>
        <p:spPr>
          <a:xfrm>
            <a:off x="6749275" y="3408725"/>
            <a:ext cx="4969201" cy="2978150"/>
          </a:xfrm>
          <a:prstGeom prst="rect">
            <a:avLst/>
          </a:prstGeom>
          <a:noFill/>
          <a:ln>
            <a:noFill/>
          </a:ln>
        </p:spPr>
      </p:pic>
      <p:sp>
        <p:nvSpPr>
          <p:cNvPr id="233" name="Google Shape;233;p25"/>
          <p:cNvSpPr txBox="1"/>
          <p:nvPr/>
        </p:nvSpPr>
        <p:spPr>
          <a:xfrm flipH="1">
            <a:off x="4036266" y="4938279"/>
            <a:ext cx="49692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Input Field</a:t>
            </a:r>
            <a:endParaRPr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pic>
        <p:nvPicPr>
          <p:cNvPr id="238" name="Google Shape;238;p26"/>
          <p:cNvPicPr preferRelativeResize="0"/>
          <p:nvPr/>
        </p:nvPicPr>
        <p:blipFill rotWithShape="1">
          <a:blip r:embed="rId3"/>
          <a:srcRect/>
          <a:stretch>
            <a:fillRect/>
          </a:stretch>
        </p:blipFill>
        <p:spPr>
          <a:xfrm>
            <a:off x="484901" y="444875"/>
            <a:ext cx="5174750" cy="3226049"/>
          </a:xfrm>
          <a:prstGeom prst="rect">
            <a:avLst/>
          </a:prstGeom>
          <a:noFill/>
          <a:ln>
            <a:noFill/>
          </a:ln>
        </p:spPr>
      </p:pic>
      <p:pic>
        <p:nvPicPr>
          <p:cNvPr id="239" name="Google Shape;239;p26"/>
          <p:cNvPicPr preferRelativeResize="0"/>
          <p:nvPr/>
        </p:nvPicPr>
        <p:blipFill rotWithShape="1">
          <a:blip r:embed="rId4"/>
          <a:srcRect/>
          <a:stretch>
            <a:fillRect/>
          </a:stretch>
        </p:blipFill>
        <p:spPr>
          <a:xfrm>
            <a:off x="6620100" y="3330750"/>
            <a:ext cx="5174749" cy="3184575"/>
          </a:xfrm>
          <a:prstGeom prst="rect">
            <a:avLst/>
          </a:prstGeom>
          <a:noFill/>
          <a:ln>
            <a:noFill/>
          </a:ln>
        </p:spPr>
      </p:pic>
      <p:sp>
        <p:nvSpPr>
          <p:cNvPr id="240" name="Google Shape;240;p26"/>
          <p:cNvSpPr txBox="1"/>
          <p:nvPr/>
        </p:nvSpPr>
        <p:spPr>
          <a:xfrm>
            <a:off x="5957446" y="1773205"/>
            <a:ext cx="46920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Predicited Output (i)</a:t>
            </a:r>
            <a:endParaRPr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
        <p:nvSpPr>
          <p:cNvPr id="241" name="Google Shape;241;p26"/>
          <p:cNvSpPr txBox="1"/>
          <p:nvPr/>
        </p:nvSpPr>
        <p:spPr>
          <a:xfrm>
            <a:off x="2888700" y="4638338"/>
            <a:ext cx="37314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500"/>
              <a:buFont typeface="Arial" panose="020B0604020202020204"/>
              <a:buNone/>
            </a:pPr>
            <a:r>
              <a:rPr lang="en-US"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Predicted Output (ii)</a:t>
            </a:r>
            <a:endParaRPr sz="25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64820" y="374015"/>
            <a:ext cx="11464925" cy="6296660"/>
          </a:xfrm>
        </p:spPr>
        <p:txBody>
          <a:bodyPr/>
          <a:lstStyle/>
          <a:p>
            <a:pPr marL="114300" indent="0">
              <a:buNone/>
            </a:pPr>
            <a:r>
              <a:rPr lang="en-IN" altLang="en-US" dirty="0"/>
              <a:t>                                                 </a:t>
            </a:r>
            <a:r>
              <a:rPr lang="en-IN" altLang="en-US" sz="3200" b="1" dirty="0">
                <a:latin typeface="Times New Roman" panose="02020603050405020304" pitchFamily="18" charset="0"/>
                <a:cs typeface="Times New Roman" panose="02020603050405020304" pitchFamily="18" charset="0"/>
              </a:rPr>
              <a:t>CONCLUSION</a:t>
            </a:r>
          </a:p>
          <a:p>
            <a:pPr algn="just"/>
            <a:r>
              <a:rPr lang="en-IN" altLang="en-US" sz="2400" dirty="0">
                <a:latin typeface="Times New Roman" panose="02020603050405020304" pitchFamily="18" charset="0"/>
                <a:cs typeface="Times New Roman" panose="02020603050405020304" pitchFamily="18" charset="0"/>
              </a:rPr>
              <a:t>At first, the four algorithms were implemented. Datasets were trained for all the algorithms individually. After this, all of them were tested. The most efficient algorithm was to be selected based on various criteria. We found out that KNN algorithm was the most efficient out of the four algorithms . Thus, KNN algorithm was further implemented using a better user interface in form of a web application. For this HTML5, CSS, JS and Flask (Python’s micro web-framework) were used. This would help the end users get a preliminary prediction about the condition of their heart and Diabetes. Since heart and Diabetic patients  are a major killer for covid-19 in India and throughout the world, application of a promising technology like machine learning to the initial prediction of Covid-19 will have a profound impact on the society.</a:t>
            </a:r>
          </a:p>
          <a:p>
            <a:pPr algn="just">
              <a:buFont typeface="Arial" panose="020B0604020202020204" pitchFamily="34" charset="0"/>
              <a:buChar char="•"/>
            </a:pPr>
            <a:r>
              <a:rPr lang="en-IN" altLang="en-US" sz="2400" dirty="0">
                <a:latin typeface="Times New Roman" panose="02020603050405020304" pitchFamily="18" charset="0"/>
                <a:cs typeface="Times New Roman" panose="02020603050405020304" pitchFamily="18" charset="0"/>
              </a:rPr>
              <a:t>This will tell the user if they are at a risk and if they need to visit the doctor. This will help reduce the death rate due to covid. Hence by using the above approach successful analysis of heart diseases and Diabetes of the individual was performed and the result was obtained which predicted the risk of Covid-19 based on the parameters provided by the user.</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33705" y="288290"/>
            <a:ext cx="11587480" cy="6447155"/>
          </a:xfrm>
        </p:spPr>
        <p:txBody>
          <a:bodyPr/>
          <a:lstStyle/>
          <a:p>
            <a:pPr marL="114300" indent="0">
              <a:buNone/>
            </a:pPr>
            <a:r>
              <a:rPr lang="en-IN" altLang="en-US" sz="3200" b="1" dirty="0">
                <a:latin typeface="Times New Roman" panose="02020603050405020304" pitchFamily="18" charset="0"/>
                <a:cs typeface="Times New Roman" panose="02020603050405020304" pitchFamily="18" charset="0"/>
              </a:rPr>
              <a:t>                                      </a:t>
            </a:r>
            <a:r>
              <a:rPr lang="en-IN" altLang="en-US" sz="3600" b="1" dirty="0">
                <a:latin typeface="Times New Roman" panose="02020603050405020304" pitchFamily="18" charset="0"/>
                <a:cs typeface="Times New Roman" panose="02020603050405020304" pitchFamily="18" charset="0"/>
              </a:rPr>
              <a:t>REFERENCES</a:t>
            </a:r>
          </a:p>
          <a:p>
            <a:pPr marL="114300" indent="0">
              <a:buNone/>
            </a:pPr>
            <a:endParaRPr lang="en-IN" altLang="en-US" sz="2400" dirty="0">
              <a:latin typeface="Times New Roman" panose="02020603050405020304" pitchFamily="18" charset="0"/>
              <a:cs typeface="Times New Roman" panose="02020603050405020304" pitchFamily="18" charset="0"/>
            </a:endParaRPr>
          </a:p>
          <a:p>
            <a:pPr marL="114300" indent="0">
              <a:buNone/>
            </a:pPr>
            <a:r>
              <a:rPr lang="en-IN" altLang="en-US" sz="2400" dirty="0">
                <a:latin typeface="Times New Roman" panose="02020603050405020304" pitchFamily="18" charset="0"/>
                <a:cs typeface="Times New Roman" panose="02020603050405020304" pitchFamily="18" charset="0"/>
              </a:rPr>
              <a:t>[1]    Himanshu Sharma, M A Rizvi. : “Prediction of Heart Disease using Machine Learning Algorithms: A Survey ”, International Journal on Recent and Innovation Trends in Computing and Communication, Volume: 5 Issue: 8 , 2017.</a:t>
            </a:r>
          </a:p>
          <a:p>
            <a:pPr marL="114300" indent="0">
              <a:buNone/>
            </a:pPr>
            <a:r>
              <a:rPr lang="en-IN" altLang="en-US" sz="2400" dirty="0">
                <a:latin typeface="Times New Roman" panose="02020603050405020304" pitchFamily="18" charset="0"/>
                <a:cs typeface="Times New Roman" panose="02020603050405020304" pitchFamily="18" charset="0"/>
              </a:rPr>
              <a:t>[2]    Sanchayita Dhar, Krishna Roy, Tanuree Dey, Pritha, Datta, Ankur Biswas.: "A Hybrid Machine Learning Approach for Prediction of Heart Diseases", IEEE, 2018.</a:t>
            </a:r>
          </a:p>
          <a:p>
            <a:pPr marL="114300" indent="0">
              <a:buNone/>
            </a:pPr>
            <a:r>
              <a:rPr lang="en-IN" altLang="en-US" sz="2400" dirty="0">
                <a:latin typeface="Times New Roman" panose="02020603050405020304" pitchFamily="18" charset="0"/>
                <a:cs typeface="Times New Roman" panose="02020603050405020304" pitchFamily="18" charset="0"/>
              </a:rPr>
              <a:t>[3]    G. Shanmugasundaram, V. Malar Selvam, R. Saravanan, S.Balaji.: "An Investigation of Heart Disease Prediction Techniques", IEEE, 2018.</a:t>
            </a:r>
          </a:p>
          <a:p>
            <a:pPr marL="114300" indent="0">
              <a:buNone/>
            </a:pPr>
            <a:r>
              <a:rPr lang="en-IN" altLang="en-US" sz="2400" dirty="0">
                <a:latin typeface="Times New Roman" panose="02020603050405020304" pitchFamily="18" charset="0"/>
                <a:cs typeface="Times New Roman" panose="02020603050405020304" pitchFamily="18" charset="0"/>
              </a:rPr>
              <a:t>[4]    Md. Razu Ahmed, S M Hasan Mahmud, Md. Altab Hossin, Hosney Jahan, Shek Rashed Haider Noori.: "A Cloud Based Four-Tier Architecture for Early Detection of Heart Disease with Machine Learning Algorithms", IEEE, 2018.</a:t>
            </a:r>
          </a:p>
          <a:p>
            <a:pPr marL="114300" indent="0">
              <a:buNone/>
            </a:pPr>
            <a:r>
              <a:rPr lang="en-IN" altLang="en-US" sz="2400" dirty="0">
                <a:latin typeface="Times New Roman" panose="02020603050405020304" pitchFamily="18" charset="0"/>
                <a:cs typeface="Times New Roman" panose="02020603050405020304" pitchFamily="18" charset="0"/>
              </a:rPr>
              <a:t>[5]    Seyedamin Pouriyeh, Sara Vahid, Giovanna Sannino, Giuseppe De Pietro, Hamid Arabnia, Juan Gutierrez.: "A comprehensive investigation and comparison of Machine Learning Techniques in the domain of heart disease", IEEE, 2017.</a:t>
            </a:r>
          </a:p>
          <a:p>
            <a:pPr marL="114300" indent="0">
              <a:buNone/>
            </a:pPr>
            <a:endParaRPr lang="en-IN" alt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33045" y="336550"/>
            <a:ext cx="11647805" cy="6243320"/>
          </a:xfrm>
        </p:spPr>
        <p:txBody>
          <a:bodyPr/>
          <a:lstStyle/>
          <a:p>
            <a:pPr marL="114300" indent="0">
              <a:buNone/>
            </a:pPr>
            <a:r>
              <a:rPr lang="en-IN" altLang="en-US" sz="2400" dirty="0">
                <a:latin typeface="Times New Roman" panose="02020603050405020304" pitchFamily="18" charset="0"/>
                <a:cs typeface="Times New Roman" panose="02020603050405020304" pitchFamily="18" charset="0"/>
              </a:rPr>
              <a:t>   </a:t>
            </a:r>
          </a:p>
          <a:p>
            <a:pPr marL="114300" indent="0">
              <a:buNone/>
            </a:pPr>
            <a:r>
              <a:rPr lang="en-IN" altLang="en-US" sz="2400" dirty="0">
                <a:latin typeface="Times New Roman" panose="02020603050405020304" pitchFamily="18" charset="0"/>
                <a:cs typeface="Times New Roman" panose="02020603050405020304" pitchFamily="18" charset="0"/>
              </a:rPr>
              <a:t>   </a:t>
            </a:r>
          </a:p>
          <a:p>
            <a:pPr marL="114300" indent="0">
              <a:buNone/>
            </a:pPr>
            <a:r>
              <a:rPr lang="en-IN" altLang="en-US" sz="2400" dirty="0">
                <a:latin typeface="Times New Roman" panose="02020603050405020304" pitchFamily="18" charset="0"/>
                <a:cs typeface="Times New Roman" panose="02020603050405020304" pitchFamily="18" charset="0"/>
              </a:rPr>
              <a:t>   </a:t>
            </a:r>
            <a:r>
              <a:rPr lang="en-IN" altLang="en-US" sz="2400" dirty="0">
                <a:latin typeface="Times New Roman" panose="02020603050405020304" pitchFamily="18" charset="0"/>
                <a:cs typeface="Times New Roman" panose="02020603050405020304" pitchFamily="18" charset="0"/>
                <a:sym typeface="+mn-ea"/>
              </a:rPr>
              <a:t>[6]    Amit M. Joshi, Urvashi P. Shukla, Saraju P. Mohanty, “Smart Healthcare for Diabetes during COVID-19”, IEEE, 2020.</a:t>
            </a:r>
            <a:endParaRPr lang="en-IN" altLang="en-US" sz="2400" dirty="0">
              <a:latin typeface="Times New Roman" panose="02020603050405020304" pitchFamily="18" charset="0"/>
              <a:cs typeface="Times New Roman" panose="02020603050405020304" pitchFamily="18" charset="0"/>
            </a:endParaRPr>
          </a:p>
          <a:p>
            <a:pPr marL="11430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[7]</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Shetty, “Diabetes disease prediction using data mining”, IEEE, 2017.</a:t>
            </a:r>
          </a:p>
          <a:p>
            <a:pPr marL="11430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[8]</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Zhilbert Tafa, “An intelligent system for diabetes prediction”, IEEE, 2020.</a:t>
            </a:r>
          </a:p>
          <a:p>
            <a:pPr marL="11430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[9]</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M Rout, “Prediction of Diabetes Risk based on Machine Learning Techniques”, IEEE, 2020.</a:t>
            </a:r>
          </a:p>
          <a:p>
            <a:pPr marL="114300" indent="0">
              <a:buNone/>
            </a:pP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[10]</a:t>
            </a:r>
            <a:r>
              <a:rPr lang="en-IN" altLang="en-US" sz="2400" dirty="0">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GG Ladha, “A computation analysis to predict diabetes based on data mining”, IEEE, 2018.</a:t>
            </a:r>
          </a:p>
          <a:p>
            <a:pPr marL="114300" indent="0">
              <a:buNone/>
            </a:pPr>
            <a:endParaRPr lang="en-IN" altLang="en-US" dirty="0">
              <a:solidFill>
                <a:srgbClr val="00B0F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94335" y="580390"/>
            <a:ext cx="10959465" cy="5596890"/>
          </a:xfrm>
        </p:spPr>
        <p:txBody>
          <a:bodyPr/>
          <a:lstStyle/>
          <a:p>
            <a:pPr marL="114300" indent="0">
              <a:buNone/>
            </a:pPr>
            <a:endParaRPr lang="en-IN" altLang="en-US" b="1" dirty="0">
              <a:latin typeface="Times New Roman" panose="02020603050405020304" pitchFamily="18" charset="0"/>
              <a:cs typeface="Times New Roman" panose="02020603050405020304" pitchFamily="18" charset="0"/>
              <a:sym typeface="+mn-ea"/>
            </a:endParaRPr>
          </a:p>
          <a:p>
            <a:pPr marL="114300" indent="0">
              <a:buNone/>
            </a:pPr>
            <a:endParaRPr lang="en-IN" altLang="en-US" b="1" dirty="0">
              <a:latin typeface="Times New Roman" panose="02020603050405020304" pitchFamily="18" charset="0"/>
              <a:cs typeface="Times New Roman" panose="02020603050405020304" pitchFamily="18" charset="0"/>
              <a:sym typeface="+mn-ea"/>
            </a:endParaRPr>
          </a:p>
          <a:p>
            <a:pPr marL="114300" indent="0">
              <a:buNone/>
            </a:pPr>
            <a:r>
              <a:rPr lang="en-IN" altLang="en-US" b="1" dirty="0">
                <a:latin typeface="Times New Roman" panose="02020603050405020304" pitchFamily="18" charset="0"/>
                <a:cs typeface="Times New Roman" panose="02020603050405020304" pitchFamily="18" charset="0"/>
                <a:sym typeface="+mn-ea"/>
              </a:rPr>
              <a:t>PUBLICATION LINK:</a:t>
            </a:r>
            <a:endParaRPr lang="en-IN" altLang="en-US" b="1" dirty="0">
              <a:latin typeface="Times New Roman" panose="02020603050405020304" pitchFamily="18" charset="0"/>
              <a:cs typeface="Times New Roman" panose="02020603050405020304" pitchFamily="18" charset="0"/>
            </a:endParaRPr>
          </a:p>
          <a:p>
            <a:pPr marL="114300" indent="0">
              <a:buNone/>
            </a:pPr>
            <a:r>
              <a:rPr lang="en-IN" altLang="en-US" dirty="0">
                <a:latin typeface="Times New Roman" panose="02020603050405020304" pitchFamily="18" charset="0"/>
                <a:cs typeface="Times New Roman" panose="02020603050405020304" pitchFamily="18" charset="0"/>
                <a:sym typeface="+mn-ea"/>
              </a:rPr>
              <a:t>International journal of Engineering science and computing (IJESC) </a:t>
            </a:r>
            <a:endParaRPr lang="en-IN" altLang="en-US" dirty="0">
              <a:latin typeface="Times New Roman" panose="02020603050405020304" pitchFamily="18" charset="0"/>
              <a:cs typeface="Times New Roman" panose="02020603050405020304" pitchFamily="18" charset="0"/>
            </a:endParaRPr>
          </a:p>
          <a:p>
            <a:pPr marL="114300" indent="0">
              <a:buNone/>
            </a:pPr>
            <a:r>
              <a:rPr lang="en-IN" altLang="en-US" dirty="0">
                <a:latin typeface="Times New Roman" panose="02020603050405020304" pitchFamily="18" charset="0"/>
                <a:cs typeface="Times New Roman" panose="02020603050405020304" pitchFamily="18" charset="0"/>
                <a:sym typeface="+mn-ea"/>
              </a:rPr>
              <a:t>Volume 11 Issue No. 04    April 2021</a:t>
            </a:r>
            <a:endParaRPr lang="en-IN" altLang="en-US" dirty="0">
              <a:latin typeface="Times New Roman" panose="02020603050405020304" pitchFamily="18" charset="0"/>
              <a:cs typeface="Times New Roman" panose="02020603050405020304" pitchFamily="18" charset="0"/>
            </a:endParaRPr>
          </a:p>
          <a:p>
            <a:pPr marL="114300" indent="0">
              <a:buNone/>
            </a:pPr>
            <a:r>
              <a:rPr lang="en-IN" altLang="en-US" dirty="0">
                <a:solidFill>
                  <a:srgbClr val="00B0F0"/>
                </a:solidFill>
                <a:latin typeface="Times New Roman" panose="02020603050405020304" pitchFamily="18" charset="0"/>
                <a:cs typeface="Times New Roman" panose="02020603050405020304" pitchFamily="18" charset="0"/>
                <a:sym typeface="+mn-ea"/>
              </a:rPr>
              <a:t>https://www.ijesc.org/upload/c9720b7b6470882fc24099a69cbf1d1f.Design%20and%20Implementation%20in%20Web%20Application%20of%20Effecting%20Heart%20Disease%20and%20Diabetes%20for%20Predicting%20Covid-19-converted.pdf</a:t>
            </a:r>
            <a:endParaRPr lang="en-IN" altLang="en-US" dirty="0">
              <a:solidFill>
                <a:srgbClr val="00B0F0"/>
              </a:solidFill>
              <a:latin typeface="Times New Roman" panose="02020603050405020304" pitchFamily="18" charset="0"/>
              <a:cs typeface="Times New Roman" panose="02020603050405020304" pitchFamily="18" charset="0"/>
            </a:endParaRPr>
          </a:p>
          <a:p>
            <a:pPr marL="114300" indent="0">
              <a:buNone/>
            </a:pPr>
            <a:endParaRPr 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5"/>
            <a:ext cx="10472420" cy="5892165"/>
          </a:xfrm>
        </p:spPr>
        <p:txBody>
          <a:bodyPr/>
          <a:lstStyle/>
          <a:p>
            <a:r>
              <a:rPr lang="en-IN" altLang="en-US" dirty="0"/>
              <a:t>                       </a:t>
            </a:r>
            <a:r>
              <a:rPr lang="en-IN" altLang="en-US" dirty="0">
                <a:latin typeface="Times New Roman" panose="02020603050405020304" pitchFamily="18" charset="0"/>
                <a:cs typeface="Times New Roman" panose="02020603050405020304" pitchFamily="18" charset="0"/>
              </a:rPr>
              <a:t> </a:t>
            </a:r>
            <a:r>
              <a:rPr lang="en-IN" altLang="en-US" sz="5400" dirty="0">
                <a:latin typeface="Times New Roman" panose="02020603050405020304" pitchFamily="18" charset="0"/>
                <a:cs typeface="Times New Roman" panose="02020603050405020304" pitchFamily="18" charset="0"/>
              </a:rPr>
              <a:t>THANK YOU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279400" y="320675"/>
            <a:ext cx="11816715" cy="6406515"/>
          </a:xfrm>
        </p:spPr>
        <p:txBody>
          <a:bodyPr/>
          <a:lstStyle/>
          <a:p>
            <a:pPr marL="114300" indent="0" algn="just">
              <a:buNone/>
            </a:pPr>
            <a:endParaRPr lang="en-US" sz="2400" dirty="0">
              <a:latin typeface="Times New Roman" panose="02020603050405020304" pitchFamily="18" charset="0"/>
              <a:cs typeface="Times New Roman" panose="02020603050405020304" pitchFamily="18" charset="0"/>
            </a:endParaRPr>
          </a:p>
          <a:p>
            <a:pPr algn="just"/>
            <a:r>
              <a:rPr lang="en-US" sz="2400" dirty="0">
                <a:latin typeface="Times New Roman" panose="02020603050405020304" pitchFamily="18" charset="0"/>
                <a:cs typeface="Times New Roman" panose="02020603050405020304" pitchFamily="18" charset="0"/>
              </a:rPr>
              <a:t>Most of the lifestyle risk factors are controllable. In the last few decades, medical science has used the technological advancements very well to improve the quality of healthcare. </a:t>
            </a:r>
          </a:p>
          <a:p>
            <a:pPr algn="just"/>
            <a:r>
              <a:rPr lang="en-US" sz="2400" dirty="0">
                <a:latin typeface="Times New Roman" panose="02020603050405020304" pitchFamily="18" charset="0"/>
                <a:cs typeface="Times New Roman" panose="02020603050405020304" pitchFamily="18" charset="0"/>
              </a:rPr>
              <a:t>There are around 463 million diabetic people around the world who can be benefited by smart healthcare technologies to improve their quality of life. Diabetes may lead to heart disease, kidney infection, blindness and nerve damages. It has been observed that </a:t>
            </a:r>
            <a:r>
              <a:rPr lang="en-US" sz="2400" dirty="0">
                <a:solidFill>
                  <a:schemeClr val="tx1"/>
                </a:solidFill>
                <a:latin typeface="Times New Roman" panose="02020603050405020304" pitchFamily="18" charset="0"/>
                <a:cs typeface="Times New Roman" panose="02020603050405020304" pitchFamily="18" charset="0"/>
              </a:rPr>
              <a:t>severe acute respiratory syndrome corona virus 2</a:t>
            </a:r>
            <a:r>
              <a:rPr lang="en-US" sz="2400" b="1" dirty="0">
                <a:solidFill>
                  <a:srgbClr val="FF0000"/>
                </a:solidFill>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(SARS-CoV-2) has infected the diabetic patients largely among the others. </a:t>
            </a:r>
          </a:p>
          <a:p>
            <a:pPr algn="just"/>
            <a:r>
              <a:rPr lang="en-US" sz="2400" dirty="0">
                <a:latin typeface="Times New Roman" panose="02020603050405020304" pitchFamily="18" charset="0"/>
                <a:cs typeface="Times New Roman" panose="02020603050405020304" pitchFamily="18" charset="0"/>
              </a:rPr>
              <a:t>SARS-CoV-2 has affected mainly to old-age people and persons having underneath health conditions</a:t>
            </a:r>
            <a:r>
              <a:rPr lang="en-IN" altLang="en-US" sz="2400" dirty="0">
                <a:latin typeface="Times New Roman" panose="02020603050405020304" pitchFamily="18" charset="0"/>
                <a:cs typeface="Times New Roman" panose="02020603050405020304" pitchFamily="18" charset="0"/>
              </a:rPr>
              <a:t> like  mainly heart disease and diabetes disease</a:t>
            </a:r>
            <a:r>
              <a:rPr lang="en-US" sz="2400" dirty="0">
                <a:latin typeface="Times New Roman" panose="02020603050405020304" pitchFamily="18" charset="0"/>
                <a:cs typeface="Times New Roman" panose="02020603050405020304" pitchFamily="18" charset="0"/>
              </a:rPr>
              <a:t>. </a:t>
            </a:r>
          </a:p>
          <a:p>
            <a:pPr algn="just"/>
            <a:r>
              <a:rPr lang="en-US" sz="2400" dirty="0">
                <a:latin typeface="Times New Roman" panose="02020603050405020304" pitchFamily="18" charset="0"/>
                <a:cs typeface="Times New Roman" panose="02020603050405020304" pitchFamily="18" charset="0"/>
                <a:sym typeface="+mn-ea"/>
              </a:rPr>
              <a:t>These advancements in technology have paved ways for accurate </a:t>
            </a:r>
            <a:r>
              <a:rPr lang="en-IN" altLang="en-US" sz="2400" dirty="0">
                <a:latin typeface="Times New Roman" panose="02020603050405020304" pitchFamily="18" charset="0"/>
                <a:cs typeface="Times New Roman" panose="02020603050405020304" pitchFamily="18" charset="0"/>
                <a:sym typeface="+mn-ea"/>
              </a:rPr>
              <a:t> diagonise</a:t>
            </a:r>
            <a:r>
              <a:rPr lang="en-US" sz="2400" dirty="0">
                <a:latin typeface="Times New Roman" panose="02020603050405020304" pitchFamily="18" charset="0"/>
                <a:cs typeface="Times New Roman" panose="02020603050405020304" pitchFamily="18" charset="0"/>
                <a:sym typeface="+mn-ea"/>
              </a:rPr>
              <a:t> and predicti</a:t>
            </a:r>
            <a:r>
              <a:rPr lang="en-IN" altLang="en-US" sz="2400" dirty="0">
                <a:latin typeface="Times New Roman" panose="02020603050405020304" pitchFamily="18" charset="0"/>
                <a:cs typeface="Times New Roman" panose="02020603050405020304" pitchFamily="18" charset="0"/>
                <a:sym typeface="+mn-ea"/>
              </a:rPr>
              <a:t>on  of Diseases.</a:t>
            </a:r>
            <a:r>
              <a:rPr lang="en-US" sz="2400" dirty="0">
                <a:latin typeface="Times New Roman" panose="02020603050405020304" pitchFamily="18" charset="0"/>
                <a:cs typeface="Times New Roman" panose="02020603050405020304" pitchFamily="18" charset="0"/>
                <a:sym typeface="+mn-ea"/>
              </a:rPr>
              <a:t> </a:t>
            </a:r>
            <a:r>
              <a:rPr lang="en-IN" altLang="en-US" sz="2400" dirty="0">
                <a:latin typeface="Times New Roman" panose="02020603050405020304" pitchFamily="18" charset="0"/>
                <a:cs typeface="Times New Roman" panose="02020603050405020304" pitchFamily="18" charset="0"/>
                <a:sym typeface="+mn-ea"/>
              </a:rPr>
              <a:t>.</a:t>
            </a:r>
            <a:r>
              <a:rPr lang="en-US" sz="2400" dirty="0">
                <a:latin typeface="Times New Roman" panose="02020603050405020304" pitchFamily="18" charset="0"/>
                <a:cs typeface="Times New Roman" panose="02020603050405020304" pitchFamily="18" charset="0"/>
                <a:sym typeface="+mn-ea"/>
              </a:rPr>
              <a:t> Machine learning could be a very good choice to achieve high accuracy for predicting</a:t>
            </a:r>
            <a:r>
              <a:rPr lang="en-IN" altLang="en-US" sz="2400" dirty="0">
                <a:latin typeface="Times New Roman" panose="02020603050405020304" pitchFamily="18" charset="0"/>
                <a:cs typeface="Times New Roman" panose="02020603050405020304" pitchFamily="18" charset="0"/>
                <a:sym typeface="+mn-ea"/>
              </a:rPr>
              <a:t> covid -19 for</a:t>
            </a:r>
            <a:r>
              <a:rPr lang="en-US" sz="2400" dirty="0">
                <a:latin typeface="Times New Roman" panose="02020603050405020304" pitchFamily="18" charset="0"/>
                <a:cs typeface="Times New Roman" panose="02020603050405020304" pitchFamily="18" charset="0"/>
                <a:sym typeface="+mn-ea"/>
              </a:rPr>
              <a:t> heart diseases </a:t>
            </a:r>
            <a:r>
              <a:rPr lang="en-IN" altLang="en-US" sz="2400" dirty="0">
                <a:latin typeface="Times New Roman" panose="02020603050405020304" pitchFamily="18" charset="0"/>
                <a:cs typeface="Times New Roman" panose="02020603050405020304" pitchFamily="18" charset="0"/>
                <a:sym typeface="+mn-ea"/>
              </a:rPr>
              <a:t> and  diabetes  patients.</a:t>
            </a:r>
            <a:r>
              <a:rPr lang="en-US" sz="2400" dirty="0">
                <a:latin typeface="Times New Roman" panose="02020603050405020304" pitchFamily="18" charset="0"/>
                <a:cs typeface="Times New Roman" panose="02020603050405020304" pitchFamily="18" charset="0"/>
                <a:sym typeface="+mn-ea"/>
              </a:rPr>
              <a:t> Our website is helpful to analyse large amounts of data and Predict Heart Diseases and Diabetes , according to this result we can analyse, whether the patient can affect by covid or not.</a:t>
            </a:r>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graphicFrame>
        <p:nvGraphicFramePr>
          <p:cNvPr id="114" name="Google Shape;114;p6"/>
          <p:cNvGraphicFramePr/>
          <p:nvPr>
            <p:extLst>
              <p:ext uri="{D42A27DB-BD31-4B8C-83A1-F6EECF244321}">
                <p14:modId xmlns:p14="http://schemas.microsoft.com/office/powerpoint/2010/main" val="3331530153"/>
              </p:ext>
            </p:extLst>
          </p:nvPr>
        </p:nvGraphicFramePr>
        <p:xfrm>
          <a:off x="372072" y="439800"/>
          <a:ext cx="11336525" cy="7404807"/>
        </p:xfrm>
        <a:graphic>
          <a:graphicData uri="http://schemas.openxmlformats.org/drawingml/2006/table">
            <a:tbl>
              <a:tblPr firstRow="1" bandRow="1">
                <a:noFill/>
                <a:tableStyleId>{47158B0F-4B25-4F3D-94A6-AE6DBD9F1F23}</a:tableStyleId>
              </a:tblPr>
              <a:tblGrid>
                <a:gridCol w="1615525">
                  <a:extLst>
                    <a:ext uri="{9D8B030D-6E8A-4147-A177-3AD203B41FA5}">
                      <a16:colId xmlns:a16="http://schemas.microsoft.com/office/drawing/2014/main" val="20000"/>
                    </a:ext>
                  </a:extLst>
                </a:gridCol>
                <a:gridCol w="1615525">
                  <a:extLst>
                    <a:ext uri="{9D8B030D-6E8A-4147-A177-3AD203B41FA5}">
                      <a16:colId xmlns:a16="http://schemas.microsoft.com/office/drawing/2014/main" val="20001"/>
                    </a:ext>
                  </a:extLst>
                </a:gridCol>
                <a:gridCol w="1640682">
                  <a:extLst>
                    <a:ext uri="{9D8B030D-6E8A-4147-A177-3AD203B41FA5}">
                      <a16:colId xmlns:a16="http://schemas.microsoft.com/office/drawing/2014/main" val="20002"/>
                    </a:ext>
                  </a:extLst>
                </a:gridCol>
                <a:gridCol w="1618218">
                  <a:extLst>
                    <a:ext uri="{9D8B030D-6E8A-4147-A177-3AD203B41FA5}">
                      <a16:colId xmlns:a16="http://schemas.microsoft.com/office/drawing/2014/main" val="20003"/>
                    </a:ext>
                  </a:extLst>
                </a:gridCol>
                <a:gridCol w="1615525">
                  <a:extLst>
                    <a:ext uri="{9D8B030D-6E8A-4147-A177-3AD203B41FA5}">
                      <a16:colId xmlns:a16="http://schemas.microsoft.com/office/drawing/2014/main" val="20004"/>
                    </a:ext>
                  </a:extLst>
                </a:gridCol>
                <a:gridCol w="1615525">
                  <a:extLst>
                    <a:ext uri="{9D8B030D-6E8A-4147-A177-3AD203B41FA5}">
                      <a16:colId xmlns:a16="http://schemas.microsoft.com/office/drawing/2014/main" val="20005"/>
                    </a:ext>
                  </a:extLst>
                </a:gridCol>
                <a:gridCol w="1615525">
                  <a:extLst>
                    <a:ext uri="{9D8B030D-6E8A-4147-A177-3AD203B41FA5}">
                      <a16:colId xmlns:a16="http://schemas.microsoft.com/office/drawing/2014/main" val="20006"/>
                    </a:ext>
                  </a:extLst>
                </a:gridCol>
              </a:tblGrid>
              <a:tr h="577237">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TITLE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AUTHOR NAME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YEAR</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METHODOLOGY</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MERITS</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DEMERITS</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REFERENCE LINK</a:t>
                      </a:r>
                      <a:endParaRPr sz="1400" u="none" strike="noStrike" cap="none" dirty="0"/>
                    </a:p>
                  </a:txBody>
                  <a:tcPr marL="91450" marR="91450" marT="45725" marB="45725"/>
                </a:tc>
                <a:extLst>
                  <a:ext uri="{0D108BD9-81ED-4DB2-BD59-A6C34878D82A}">
                    <a16:rowId xmlns:a16="http://schemas.microsoft.com/office/drawing/2014/main" val="10000"/>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Smart Healthcare for Diabetes during COVID-19</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Amit M. Joshi </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Urvashi P. Shukla</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 </a:t>
                      </a:r>
                      <a:r>
                        <a:rPr lang="en-US" sz="1100" b="1" u="none" strike="noStrike" cap="none" dirty="0">
                          <a:latin typeface="Times New Roman" panose="02020603050405020304"/>
                          <a:ea typeface="Times New Roman" panose="02020603050405020304"/>
                          <a:cs typeface="Times New Roman" panose="02020603050405020304"/>
                          <a:sym typeface="Times New Roman" panose="02020603050405020304"/>
                        </a:rPr>
                        <a:t>/</a:t>
                      </a: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 Saraju P. Mohanty</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2020</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Data mining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Support Vector Machine.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Make awareness of self-care device to mange the</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diabetes properly.</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Lack of access to have cost-effective solutions for</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medical emergency in remote areas.</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b="0" i="0" u="none" strike="noStrike" cap="none" dirty="0"/>
                        <a:t>https://www.researchgate.net/publication/343855809_Smart_Healthcare_for_Diabetes_during_COVID-19</a:t>
                      </a:r>
                      <a:endParaRPr sz="1100" b="0" i="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extLst>
                  <a:ext uri="{0D108BD9-81ED-4DB2-BD59-A6C34878D82A}">
                    <a16:rowId xmlns:a16="http://schemas.microsoft.com/office/drawing/2014/main" val="10001"/>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Prediction of Heart Disease Using Machine Learning Algorithms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Santhana Krishnan. J,</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Geetha. S</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/Rajesh</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2019</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Support Vector Machine.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•The mortality rate can be drastically controlled if the disease is detected</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at the early stages and preventative measures are adopted as soon as possible</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 Heart disease prediction is challenging</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and very important in the medical field, some error may occur in results.</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sng" strike="noStrike" cap="none" dirty="0">
                          <a:solidFill>
                            <a:schemeClr val="tx1"/>
                          </a:solidFill>
                          <a:hlinkClick r:id="rId3"/>
                        </a:rPr>
                        <a:t>https://ieeexplore.ieee.org/document/8474922</a:t>
                      </a:r>
                      <a:endParaRPr sz="1100" u="none" strike="noStrike" cap="none" dirty="0">
                        <a:solidFill>
                          <a:schemeClr val="tx1"/>
                        </a:solidFill>
                      </a:endParaRPr>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extLst>
                  <a:ext uri="{0D108BD9-81ED-4DB2-BD59-A6C34878D82A}">
                    <a16:rowId xmlns:a16="http://schemas.microsoft.com/office/drawing/2014/main" val="10002"/>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A Hybrid Machine Learning Approach for Prediction of Heart Diseases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Sanchayita Dhar, Krishna Roy, Tanuree Dey, Pritha, Datta, Ankur Biswas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2018</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Support Vector Machine.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•This method is quick and efficient detection technique providing better accuracy and precision.</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 Must have a total cardiovascular checkup,it will be expensive.</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https://ieeexplore.ieee.org/document/8777531</a:t>
                      </a: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endParaRPr sz="1100" u="none" strike="noStrike" cap="none" dirty="0"/>
                    </a:p>
                  </a:txBody>
                  <a:tcPr marL="91450" marR="91450" marT="45725" marB="45725"/>
                </a:tc>
                <a:extLst>
                  <a:ext uri="{0D108BD9-81ED-4DB2-BD59-A6C34878D82A}">
                    <a16:rowId xmlns:a16="http://schemas.microsoft.com/office/drawing/2014/main" val="10003"/>
                  </a:ext>
                </a:extLst>
              </a:tr>
              <a:tr h="587675">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An Investigation of Heart Disease Prediction Techniques.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chemeClr val="dk1"/>
                        </a:buClr>
                        <a:buSzPts val="1100"/>
                        <a:buFont typeface="Arial" panose="020B0604020202020204"/>
                        <a:buNone/>
                      </a:pP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G. Shanmugasundaram, V. Malar Selvam, R. Saravanan, S.Balaji.</a:t>
                      </a:r>
                      <a:endParaRPr sz="110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2018</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100" u="none" strike="noStrike" cap="none" dirty="0"/>
                        <a:t>Support Vector Machine.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•Make awareness on smart healthcare technologies</a:t>
                      </a:r>
                      <a:endParaRPr sz="1100" u="none" strike="noStrike" cap="none" dirty="0"/>
                    </a:p>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such as health and telemedicine.</a:t>
                      </a:r>
                      <a:endParaRPr sz="1100" u="none" strike="noStrike" cap="none" dirty="0"/>
                    </a:p>
                    <a:p>
                      <a:pPr marL="0" marR="0" lvl="0" indent="0" algn="l" rtl="0">
                        <a:lnSpc>
                          <a:spcPct val="100000"/>
                        </a:lnSpc>
                        <a:spcBef>
                          <a:spcPts val="0"/>
                        </a:spcBef>
                        <a:spcAft>
                          <a:spcPts val="0"/>
                        </a:spcAft>
                        <a:buClr>
                          <a:srgbClr val="000000"/>
                        </a:buClr>
                        <a:buSzPts val="11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•This work concludes with the key challenges which are not yet explored.</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https://ieeexplore.ieee.org/document/8541165</a:t>
                      </a:r>
                      <a:endParaRPr sz="1100" u="none" strike="noStrike" cap="none" dirty="0"/>
                    </a:p>
                  </a:txBody>
                  <a:tcPr marL="91450" marR="91450" marT="45725" marB="45725"/>
                </a:tc>
                <a:extLst>
                  <a:ext uri="{0D108BD9-81ED-4DB2-BD59-A6C34878D82A}">
                    <a16:rowId xmlns:a16="http://schemas.microsoft.com/office/drawing/2014/main" val="10004"/>
                  </a:ext>
                </a:extLst>
              </a:tr>
              <a:tr h="587675">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 "Supervised Machine Learning Algorithm for Detection of Cardiac Disorders</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Sneha Borkar, M. N. Annadat</a:t>
                      </a:r>
                      <a:r>
                        <a:rPr lang="en-US" sz="1100" u="none" strike="noStrike" cap="none" dirty="0">
                          <a:latin typeface="Times New Roman" panose="02020603050405020304"/>
                          <a:ea typeface="Times New Roman" panose="02020603050405020304"/>
                          <a:cs typeface="Times New Roman" panose="02020603050405020304"/>
                          <a:sym typeface="Times New Roman" panose="02020603050405020304"/>
                        </a:rPr>
                        <a:t>e.</a:t>
                      </a:r>
                      <a:endParaRPr sz="1100" u="none" strike="noStrike" cap="none" dirty="0">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2018</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Support Vector Machine Algorithm</a:t>
                      </a:r>
                      <a:endParaRPr sz="1400" u="none" strike="noStrike" cap="none" dirty="0"/>
                    </a:p>
                    <a:p>
                      <a:pPr marL="0" marR="0" lvl="0" indent="0" algn="l" rtl="0">
                        <a:lnSpc>
                          <a:spcPct val="100000"/>
                        </a:lnSpc>
                        <a:spcBef>
                          <a:spcPts val="0"/>
                        </a:spcBef>
                        <a:spcAft>
                          <a:spcPts val="0"/>
                        </a:spcAft>
                        <a:buClr>
                          <a:srgbClr val="000000"/>
                        </a:buClr>
                        <a:buSzPts val="1100"/>
                        <a:buFont typeface="Arial" panose="020B0604020202020204"/>
                        <a:buNone/>
                      </a:pP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 At an initial stage the prediction of heart disease can save human lives.</a:t>
                      </a:r>
                      <a:endParaRPr sz="1100" u="none" strike="noStrike" cap="none" dirty="0"/>
                    </a:p>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•The proposed system achieved the accuracy of 98.30%.</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•Echocardiogram contains less information hence the diagnosis of the disease from the •Echocardiogram videos is time consuming task. It required more human efforts to make a decision.•</a:t>
                      </a:r>
                      <a:endParaRPr sz="11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100"/>
                        <a:buFont typeface="Arial" panose="020B0604020202020204"/>
                        <a:buNone/>
                      </a:pPr>
                      <a:r>
                        <a:rPr lang="en-US" sz="1100" u="none" strike="noStrike" cap="none" dirty="0"/>
                        <a:t>https://ieeexplore.ieee.org/document/8697795</a:t>
                      </a:r>
                      <a:endParaRPr sz="1100" u="none" strike="noStrike" cap="none" dirty="0"/>
                    </a:p>
                  </a:txBody>
                  <a:tcPr marL="91450" marR="91450" marT="45725" marB="45725"/>
                </a:tc>
                <a:extLst>
                  <a:ext uri="{0D108BD9-81ED-4DB2-BD59-A6C34878D82A}">
                    <a16:rowId xmlns:a16="http://schemas.microsoft.com/office/drawing/2014/main" val="10005"/>
                  </a:ext>
                </a:extLst>
              </a:tr>
            </a:tbl>
          </a:graphicData>
        </a:graphic>
      </p:graphicFrame>
      <p:sp>
        <p:nvSpPr>
          <p:cNvPr id="115" name="Google Shape;115;p6"/>
          <p:cNvSpPr/>
          <p:nvPr/>
        </p:nvSpPr>
        <p:spPr>
          <a:xfrm>
            <a:off x="869328" y="-8770843"/>
            <a:ext cx="11308800" cy="551700"/>
          </a:xfrm>
          <a:prstGeom prst="rect">
            <a:avLst/>
          </a:prstGeom>
          <a:solidFill>
            <a:schemeClr val="accen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panose="020B0604020202020204"/>
              <a:buNone/>
            </a:pPr>
            <a:r>
              <a:rPr lang="en-US" sz="1800" b="1" i="0" u="none" strike="noStrike" cap="none" dirty="0">
                <a:solidFill>
                  <a:schemeClr val="lt1"/>
                </a:solidFill>
                <a:latin typeface="Times New Roman" panose="02020603050405020304"/>
                <a:ea typeface="Times New Roman" panose="02020603050405020304"/>
                <a:cs typeface="Times New Roman" panose="02020603050405020304"/>
                <a:sym typeface="Times New Roman" panose="02020603050405020304"/>
              </a:rPr>
              <a:t>LITERATURE SURVEY</a:t>
            </a:r>
            <a:endParaRPr sz="1400" b="0" i="0" u="none" strike="noStrike" cap="none" dirty="0">
              <a:solidFill>
                <a:srgbClr val="000000"/>
              </a:solidFill>
              <a:latin typeface="Arial" panose="020B0604020202020204"/>
              <a:ea typeface="Arial" panose="020B0604020202020204"/>
              <a:cs typeface="Arial" panose="020B0604020202020204"/>
              <a:sym typeface="Arial" panose="020B0604020202020204"/>
            </a:endParaRPr>
          </a:p>
        </p:txBody>
      </p:sp>
      <p:sp>
        <p:nvSpPr>
          <p:cNvPr id="116" name="Google Shape;116;p6"/>
          <p:cNvSpPr/>
          <p:nvPr/>
        </p:nvSpPr>
        <p:spPr>
          <a:xfrm>
            <a:off x="400012" y="0"/>
            <a:ext cx="11308800" cy="439800"/>
          </a:xfrm>
          <a:prstGeom prst="rect">
            <a:avLst/>
          </a:prstGeom>
          <a:solidFill>
            <a:schemeClr val="accent1"/>
          </a:solidFill>
          <a:ln w="25400" cap="flat" cmpd="sng">
            <a:solidFill>
              <a:schemeClr val="lt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panose="020B0604020202020204"/>
              <a:buNone/>
            </a:pPr>
            <a:r>
              <a:rPr lang="en-US" sz="1400" b="1" i="0" u="none" strike="noStrike" cap="none" dirty="0">
                <a:solidFill>
                  <a:schemeClr val="lt1"/>
                </a:solidFill>
                <a:latin typeface="Arial" panose="020B0604020202020204"/>
                <a:ea typeface="Arial" panose="020B0604020202020204"/>
                <a:cs typeface="Arial" panose="020B0604020202020204"/>
                <a:sym typeface="Arial" panose="020B0604020202020204"/>
              </a:rPr>
              <a:t>LITERATURE SURVEY</a:t>
            </a:r>
            <a:endParaRPr sz="1400" b="1" i="0" u="none" strike="noStrike" cap="none" dirty="0">
              <a:solidFill>
                <a:schemeClr val="lt1"/>
              </a:solidFill>
              <a:latin typeface="Arial" panose="020B0604020202020204"/>
              <a:ea typeface="Arial" panose="020B0604020202020204"/>
              <a:cs typeface="Arial" panose="020B0604020202020204"/>
              <a:sym typeface="Arial" panose="020B0604020202020204"/>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graphicFrame>
        <p:nvGraphicFramePr>
          <p:cNvPr id="121" name="Google Shape;121;p7"/>
          <p:cNvGraphicFramePr/>
          <p:nvPr>
            <p:extLst>
              <p:ext uri="{D42A27DB-BD31-4B8C-83A1-F6EECF244321}">
                <p14:modId xmlns:p14="http://schemas.microsoft.com/office/powerpoint/2010/main" val="2852936862"/>
              </p:ext>
            </p:extLst>
          </p:nvPr>
        </p:nvGraphicFramePr>
        <p:xfrm>
          <a:off x="93980" y="87630"/>
          <a:ext cx="12005310" cy="6561800"/>
        </p:xfrm>
        <a:graphic>
          <a:graphicData uri="http://schemas.openxmlformats.org/drawingml/2006/table">
            <a:tbl>
              <a:tblPr firstRow="1" bandRow="1">
                <a:noFill/>
                <a:tableStyleId>{47158B0F-4B25-4F3D-94A6-AE6DBD9F1F23}</a:tableStyleId>
              </a:tblPr>
              <a:tblGrid>
                <a:gridCol w="1484630">
                  <a:extLst>
                    <a:ext uri="{9D8B030D-6E8A-4147-A177-3AD203B41FA5}">
                      <a16:colId xmlns:a16="http://schemas.microsoft.com/office/drawing/2014/main" val="20000"/>
                    </a:ext>
                  </a:extLst>
                </a:gridCol>
                <a:gridCol w="1748155">
                  <a:extLst>
                    <a:ext uri="{9D8B030D-6E8A-4147-A177-3AD203B41FA5}">
                      <a16:colId xmlns:a16="http://schemas.microsoft.com/office/drawing/2014/main" val="20001"/>
                    </a:ext>
                  </a:extLst>
                </a:gridCol>
                <a:gridCol w="1748155">
                  <a:extLst>
                    <a:ext uri="{9D8B030D-6E8A-4147-A177-3AD203B41FA5}">
                      <a16:colId xmlns:a16="http://schemas.microsoft.com/office/drawing/2014/main" val="20002"/>
                    </a:ext>
                  </a:extLst>
                </a:gridCol>
                <a:gridCol w="1778635">
                  <a:extLst>
                    <a:ext uri="{9D8B030D-6E8A-4147-A177-3AD203B41FA5}">
                      <a16:colId xmlns:a16="http://schemas.microsoft.com/office/drawing/2014/main" val="20003"/>
                    </a:ext>
                  </a:extLst>
                </a:gridCol>
                <a:gridCol w="1748790">
                  <a:extLst>
                    <a:ext uri="{9D8B030D-6E8A-4147-A177-3AD203B41FA5}">
                      <a16:colId xmlns:a16="http://schemas.microsoft.com/office/drawing/2014/main" val="20004"/>
                    </a:ext>
                  </a:extLst>
                </a:gridCol>
                <a:gridCol w="1748790">
                  <a:extLst>
                    <a:ext uri="{9D8B030D-6E8A-4147-A177-3AD203B41FA5}">
                      <a16:colId xmlns:a16="http://schemas.microsoft.com/office/drawing/2014/main" val="20005"/>
                    </a:ext>
                  </a:extLst>
                </a:gridCol>
                <a:gridCol w="1748155">
                  <a:extLst>
                    <a:ext uri="{9D8B030D-6E8A-4147-A177-3AD203B41FA5}">
                      <a16:colId xmlns:a16="http://schemas.microsoft.com/office/drawing/2014/main" val="20006"/>
                    </a:ext>
                  </a:extLst>
                </a:gridCol>
              </a:tblGrid>
              <a:tr h="503850">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TITLE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AUTHOR NAME</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YEAR</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METHODOLOGY</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MERITS</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DEMERITS</a:t>
                      </a:r>
                      <a:endParaRPr sz="140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400" u="none" strike="noStrike" cap="none" dirty="0"/>
                        <a:t>REFERENCE LINK</a:t>
                      </a:r>
                      <a:endParaRPr sz="1400" u="none" strike="noStrike" cap="none" dirty="0"/>
                    </a:p>
                  </a:txBody>
                  <a:tcPr marL="91450" marR="91450" marT="45725" marB="45725"/>
                </a:tc>
                <a:extLst>
                  <a:ext uri="{0D108BD9-81ED-4DB2-BD59-A6C34878D82A}">
                    <a16:rowId xmlns:a16="http://schemas.microsoft.com/office/drawing/2014/main" val="10000"/>
                  </a:ext>
                </a:extLst>
              </a:tr>
              <a:tr h="587675">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t>A Cloud Based Four-Tier Architecture for Early Detection of Heart Disease with Machine Learning Algorithms.</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Md. Razu Ahmed, S M Hasan Mahmud, Md. Altab Hossin, Hosney Jahan, Shek Rashed Haider Noor</a:t>
                      </a:r>
                      <a:r>
                        <a:rPr lang="en-US" sz="1050" u="none" strike="noStrike" cap="none" dirty="0">
                          <a:latin typeface="Times New Roman" panose="02020603050405020304"/>
                          <a:ea typeface="Times New Roman" panose="02020603050405020304"/>
                          <a:cs typeface="Times New Roman" panose="02020603050405020304"/>
                          <a:sym typeface="Times New Roman" panose="02020603050405020304"/>
                        </a:rPr>
                        <a:t>i.</a:t>
                      </a:r>
                      <a:endParaRPr sz="1050" u="none" strike="noStrike" cap="none" dirty="0">
                        <a:latin typeface="Times New Roman" panose="02020603050405020304"/>
                        <a:ea typeface="Times New Roman" panose="02020603050405020304"/>
                        <a:cs typeface="Times New Roman" panose="02020603050405020304"/>
                        <a:sym typeface="Times New Roman" panose="02020603050405020304"/>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t>2018</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050"/>
                        <a:buFont typeface="Arial" panose="020B0604020202020204"/>
                        <a:buNone/>
                      </a:pPr>
                      <a:endParaRPr sz="1050" u="none" strike="noStrike" cap="none" dirty="0"/>
                    </a:p>
                  </a:txBody>
                  <a:tcPr marL="91450" marR="91450" marT="45725" marB="45725"/>
                </a:tc>
                <a:tc>
                  <a:txBody>
                    <a:bodyPr/>
                    <a:lstStyle/>
                    <a:p>
                      <a:pPr marL="0" lvl="0" indent="0" algn="l" rtl="0">
                        <a:spcBef>
                          <a:spcPts val="0"/>
                        </a:spcBef>
                        <a:spcAft>
                          <a:spcPts val="0"/>
                        </a:spcAft>
                        <a:buNone/>
                      </a:pPr>
                      <a:r>
                        <a:rPr lang="en-US" sz="1100" dirty="0">
                          <a:latin typeface="Times New Roman" panose="02020603050405020304" pitchFamily="18" charset="0"/>
                          <a:cs typeface="Times New Roman" panose="02020603050405020304" pitchFamily="18" charset="0"/>
                        </a:rPr>
                        <a:t>cloud-based 4- tier architecture that can significantly improve the prediction and monitoring of patient's health information</a:t>
                      </a:r>
                      <a:endParaRPr sz="1100" u="none" strike="noStrike" cap="none" dirty="0">
                        <a:latin typeface="Times New Roman" panose="02020603050405020304" pitchFamily="18" charset="0"/>
                        <a:cs typeface="Times New Roman" panose="02020603050405020304" pitchFamily="18" charset="0"/>
                      </a:endParaRPr>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dirty="0"/>
                        <a:t>heart disease is a prominent public chronic diseaseIn growing amount of health care systems, patients are offered expensive therapies and operation that is quiet expensive for developing countries</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t>https://ieeexplore.ieee.org/document/8781022</a:t>
                      </a:r>
                      <a:endParaRPr sz="1050" u="none" strike="noStrike" cap="none" dirty="0"/>
                    </a:p>
                  </a:txBody>
                  <a:tcPr marL="91450" marR="91450" marT="45725" marB="45725"/>
                </a:tc>
                <a:extLst>
                  <a:ext uri="{0D108BD9-81ED-4DB2-BD59-A6C34878D82A}">
                    <a16:rowId xmlns:a16="http://schemas.microsoft.com/office/drawing/2014/main" val="10001"/>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A comprehensive investigation and comparison of Machine </a:t>
                      </a:r>
                      <a:endParaRPr sz="105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Learning Techniques in the domain of heart disease", IEEE, 2017</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050"/>
                        <a:buFont typeface="Arial" panose="020B0604020202020204"/>
                        <a:buNone/>
                      </a:pPr>
                      <a:r>
                        <a:rPr lang="en-US" sz="1050" u="none" strike="noStrike" cap="none" dirty="0">
                          <a:solidFill>
                            <a:schemeClr val="dk1"/>
                          </a:solidFill>
                          <a:latin typeface="Times New Roman" panose="02020603050405020304"/>
                          <a:ea typeface="Times New Roman" panose="02020603050405020304"/>
                          <a:cs typeface="Times New Roman" panose="02020603050405020304"/>
                          <a:sym typeface="Times New Roman" panose="02020603050405020304"/>
                        </a:rPr>
                        <a:t>Seyedamin Pouriyeh, Sara Vahid, Giovanna Sannino, Giuseppe De Pietro, Hamid Arabnia, Juan Gutierre</a:t>
                      </a:r>
                      <a:r>
                        <a:rPr lang="en-US" sz="1050" u="none" strike="noStrike" cap="none" dirty="0">
                          <a:latin typeface="Times New Roman" panose="02020603050405020304"/>
                          <a:ea typeface="Times New Roman" panose="02020603050405020304"/>
                          <a:cs typeface="Times New Roman" panose="02020603050405020304"/>
                          <a:sym typeface="Times New Roman" panose="02020603050405020304"/>
                        </a:rPr>
                        <a:t>z.</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2017</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Namely Decision Tree,</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Multilayer Perception</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Support Vector Machine.</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dirty="0"/>
                        <a:t>The results of the experiments indicate that the SVM method using the boosting technique outperforms the other aforementioned methods</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dirty="0"/>
                        <a:t>• Heart disease prediction is challenging</a:t>
                      </a:r>
                      <a:endParaRPr sz="1050"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dirty="0"/>
                        <a:t>and very important in the medical field, some error may occur in results.</a:t>
                      </a:r>
                      <a:endParaRPr sz="1050" dirty="0"/>
                    </a:p>
                    <a:p>
                      <a:pPr marL="0" marR="0" lvl="0" indent="0" algn="l" rtl="0">
                        <a:lnSpc>
                          <a:spcPct val="100000"/>
                        </a:lnSpc>
                        <a:spcBef>
                          <a:spcPts val="0"/>
                        </a:spcBef>
                        <a:spcAft>
                          <a:spcPts val="0"/>
                        </a:spcAft>
                        <a:buClr>
                          <a:srgbClr val="000000"/>
                        </a:buClr>
                        <a:buSzPts val="1400"/>
                        <a:buFont typeface="Arial" panose="020B0604020202020204"/>
                        <a:buNone/>
                      </a:pPr>
                      <a:endParaRPr sz="1050"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https://ieeexplore.ieee.org/document/8024530</a:t>
                      </a:r>
                      <a:endParaRPr sz="1050" u="none" strike="noStrike" cap="none" dirty="0"/>
                    </a:p>
                  </a:txBody>
                  <a:tcPr marL="91450" marR="91450" marT="45725" marB="45725"/>
                </a:tc>
                <a:extLst>
                  <a:ext uri="{0D108BD9-81ED-4DB2-BD59-A6C34878D82A}">
                    <a16:rowId xmlns:a16="http://schemas.microsoft.com/office/drawing/2014/main" val="10002"/>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Dagnosing of heart diseases using average k-nearest neighbor </a:t>
                      </a:r>
                      <a:endParaRPr sz="105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algorithm of data mining</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C. Kalaiselvi</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2016</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KNN Algorithm</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dirty="0"/>
                        <a:t>The main objective of this research work is to diagnose heart disease with reduced number of attributes that are relevant to heart diseases</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dirty="0"/>
                        <a:t>The most important and prevalent diseases that commonly occur in people and causes 80% of death in country is heart disease</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https://ieeexplore.ieee.org/document/7724833</a:t>
                      </a:r>
                      <a:endParaRPr sz="1050" u="none" strike="noStrike" cap="none" dirty="0"/>
                    </a:p>
                  </a:txBody>
                  <a:tcPr marL="91450" marR="91450" marT="45725" marB="45725"/>
                </a:tc>
                <a:extLst>
                  <a:ext uri="{0D108BD9-81ED-4DB2-BD59-A6C34878D82A}">
                    <a16:rowId xmlns:a16="http://schemas.microsoft.com/office/drawing/2014/main" val="10003"/>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Cardiovascular Disease Prediction System using Genetic Algorithm and Neural Network</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Bhuvaneswari Amma N.G.</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2012</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Genetic Algorithm</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dirty="0"/>
                        <a:t>The classification accuracy obtained using this approach is 94.17%</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b="0" i="0" u="none" strike="noStrike" dirty="0">
                          <a:solidFill>
                            <a:srgbClr val="000000"/>
                          </a:solidFill>
                          <a:effectLst/>
                          <a:latin typeface="Arial" panose="020B0604020202020204" pitchFamily="34" charset="0"/>
                        </a:rPr>
                        <a:t>I will be more time taken to Predicting the disease</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https://ieeexplore.ieee.org/abstract/document/6179185</a:t>
                      </a:r>
                      <a:endParaRPr sz="1050" u="none" strike="noStrike" cap="none" dirty="0"/>
                    </a:p>
                  </a:txBody>
                  <a:tcPr marL="91450" marR="91450" marT="45725" marB="45725"/>
                </a:tc>
                <a:extLst>
                  <a:ext uri="{0D108BD9-81ED-4DB2-BD59-A6C34878D82A}">
                    <a16:rowId xmlns:a16="http://schemas.microsoft.com/office/drawing/2014/main" val="10004"/>
                  </a:ext>
                </a:extLst>
              </a:tr>
              <a:tr h="587675">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Combination Data Mining </a:t>
                      </a:r>
                      <a:endParaRPr sz="105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Methods with New Medical Data to Predicting Outcome of Coronary Heart Disease</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Yanwei Xing, Jie Wang, Zjijong, Yonghong Gao.</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2007</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Data mining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KNN Algorithm</a:t>
                      </a:r>
                      <a:endParaRPr sz="1400" u="none" strike="noStrike" cap="none" dirty="0"/>
                    </a:p>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PageRank Algorithm, etc.</a:t>
                      </a: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b="0" i="0" u="none" strike="noStrike" dirty="0">
                          <a:solidFill>
                            <a:srgbClr val="000000"/>
                          </a:solidFill>
                          <a:effectLst/>
                          <a:latin typeface="Arial" panose="020B0604020202020204" pitchFamily="34" charset="0"/>
                        </a:rPr>
                        <a:t>The results indicated that the SVM is the best predictor with 92.1 % accuracy on the holdout sample artificial neural networks came out to be the second with91.0% accuracy </a:t>
                      </a:r>
                      <a:endParaRPr sz="1050" u="none" strike="noStrike" cap="none" dirty="0"/>
                    </a:p>
                  </a:txBody>
                  <a:tcPr marL="91450" marR="91450" marT="45725" marB="45725"/>
                </a:tc>
                <a:tc>
                  <a:txBody>
                    <a:bodyPr/>
                    <a:lstStyle/>
                    <a:p>
                      <a:pPr rtl="0"/>
                      <a:r>
                        <a:rPr lang="en-US" sz="1050" b="0" i="0" u="none" strike="noStrike" dirty="0">
                          <a:solidFill>
                            <a:srgbClr val="000000"/>
                          </a:solidFill>
                          <a:effectLst/>
                          <a:latin typeface="Arial" panose="020B0604020202020204" pitchFamily="34" charset="0"/>
                        </a:rPr>
                        <a:t>Lack of access to have cost-effective solutions for</a:t>
                      </a:r>
                      <a:endParaRPr lang="en-US" sz="1050" dirty="0">
                        <a:effectLst/>
                      </a:endParaRPr>
                    </a:p>
                    <a:p>
                      <a:pPr rtl="0"/>
                      <a:r>
                        <a:rPr lang="en-US" sz="1050" b="0" i="0" u="none" strike="noStrike" dirty="0">
                          <a:solidFill>
                            <a:srgbClr val="000000"/>
                          </a:solidFill>
                          <a:effectLst/>
                          <a:latin typeface="Arial" panose="020B0604020202020204" pitchFamily="34" charset="0"/>
                        </a:rPr>
                        <a:t>medical emergency in remote areas.</a:t>
                      </a:r>
                      <a:endParaRPr lang="en-US" sz="1050" dirty="0">
                        <a:effectLst/>
                      </a:endParaRPr>
                    </a:p>
                    <a:p>
                      <a:pPr marL="0" marR="0" lvl="0" indent="0" algn="l" rtl="0">
                        <a:lnSpc>
                          <a:spcPct val="100000"/>
                        </a:lnSpc>
                        <a:spcBef>
                          <a:spcPts val="0"/>
                        </a:spcBef>
                        <a:spcAft>
                          <a:spcPts val="0"/>
                        </a:spcAft>
                        <a:buClr>
                          <a:srgbClr val="000000"/>
                        </a:buClr>
                        <a:buSzPts val="1400"/>
                        <a:buFont typeface="Arial" panose="020B0604020202020204"/>
                        <a:buNone/>
                      </a:pPr>
                      <a:endParaRPr sz="1050" u="none" strike="noStrike" cap="none" dirty="0"/>
                    </a:p>
                  </a:txBody>
                  <a:tcPr marL="91450" marR="91450" marT="45725" marB="45725"/>
                </a:tc>
                <a:tc>
                  <a:txBody>
                    <a:bodyPr/>
                    <a:lstStyle/>
                    <a:p>
                      <a:pPr marL="0" marR="0" lvl="0" indent="0" algn="l" rtl="0">
                        <a:lnSpc>
                          <a:spcPct val="100000"/>
                        </a:lnSpc>
                        <a:spcBef>
                          <a:spcPts val="0"/>
                        </a:spcBef>
                        <a:spcAft>
                          <a:spcPts val="0"/>
                        </a:spcAft>
                        <a:buClr>
                          <a:srgbClr val="000000"/>
                        </a:buClr>
                        <a:buSzPts val="1400"/>
                        <a:buFont typeface="Arial" panose="020B0604020202020204"/>
                        <a:buNone/>
                      </a:pPr>
                      <a:r>
                        <a:rPr lang="en-US" sz="1050" u="none" strike="noStrike" cap="none" dirty="0"/>
                        <a:t>https://ieeexplore.ieee.org/document/4420369</a:t>
                      </a:r>
                      <a:endParaRPr sz="1050" u="none" strike="noStrike" cap="none" dirty="0"/>
                    </a:p>
                  </a:txBody>
                  <a:tcPr marL="91450" marR="91450" marT="45725" marB="45725"/>
                </a:tc>
                <a:extLst>
                  <a:ext uri="{0D108BD9-81ED-4DB2-BD59-A6C34878D82A}">
                    <a16:rowId xmlns:a16="http://schemas.microsoft.com/office/drawing/2014/main" val="10005"/>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05130" y="368935"/>
            <a:ext cx="11243310" cy="6271260"/>
          </a:xfrm>
        </p:spPr>
        <p:txBody>
          <a:bodyPr/>
          <a:lstStyle/>
          <a:p>
            <a:pPr marL="114300" indent="0">
              <a:buNone/>
            </a:pPr>
            <a:r>
              <a:rPr lang="en-IN" altLang="en-US" dirty="0"/>
              <a:t>                                  </a:t>
            </a:r>
            <a:r>
              <a:rPr lang="en-IN" altLang="en-US" sz="3600" b="1" dirty="0">
                <a:latin typeface="Times New Roman" panose="02020603050405020304" pitchFamily="18" charset="0"/>
                <a:cs typeface="Times New Roman" panose="02020603050405020304" pitchFamily="18" charset="0"/>
              </a:rPr>
              <a:t>PROBLEM STATEMENT</a:t>
            </a:r>
          </a:p>
          <a:p>
            <a:pPr marL="114300" indent="0">
              <a:buNone/>
            </a:pPr>
            <a:r>
              <a:rPr lang="en-IN" altLang="en-US" sz="3600" b="1" dirty="0">
                <a:latin typeface="Times New Roman" panose="02020603050405020304" pitchFamily="18" charset="0"/>
                <a:cs typeface="Times New Roman" panose="02020603050405020304" pitchFamily="18" charset="0"/>
              </a:rPr>
              <a:t> </a:t>
            </a:r>
            <a:r>
              <a:rPr lang="en-IN" altLang="en-US" sz="2000" dirty="0">
                <a:latin typeface="Times New Roman" panose="02020603050405020304" pitchFamily="18" charset="0"/>
                <a:cs typeface="Times New Roman" panose="02020603050405020304" pitchFamily="18" charset="0"/>
              </a:rPr>
              <a:t>                   </a:t>
            </a:r>
          </a:p>
          <a:p>
            <a:pPr algn="just">
              <a:buFont typeface="Wingdings" panose="05000000000000000000" charset="0"/>
              <a:buChar char="v"/>
            </a:pPr>
            <a:r>
              <a:rPr lang="en-IN" altLang="en-US" sz="2400" dirty="0">
                <a:latin typeface="Times New Roman" panose="02020603050405020304" pitchFamily="18" charset="0"/>
                <a:cs typeface="Times New Roman" panose="02020603050405020304" pitchFamily="18" charset="0"/>
              </a:rPr>
              <a:t>Heart and Diabetes disease is considered as one of the main causes of death due to covid around the world. It is very difficult to be predicted by the medical practitioners as it is a complex task .</a:t>
            </a:r>
          </a:p>
          <a:p>
            <a:pPr algn="just">
              <a:buFont typeface="Wingdings" panose="05000000000000000000" charset="0"/>
              <a:buChar char="v"/>
            </a:pPr>
            <a:r>
              <a:rPr lang="en-IN" altLang="en-US" sz="2400" dirty="0">
                <a:latin typeface="Times New Roman" panose="02020603050405020304" pitchFamily="18" charset="0"/>
                <a:cs typeface="Times New Roman" panose="02020603050405020304" pitchFamily="18" charset="0"/>
              </a:rPr>
              <a:t>An automated system in medical diagnosis would increase medical efficiency and would also help in reducing costs. We will design a system that can efficiently discover the rules to predict heart and diabetes disease in patients based on the given parameters about their health. The goal is to find the hidden patterns by employing machine learning algorithms, which are quick and reliable enough to predict the Covid-19 by finding the presence of heart and diabetes disease in users and patients.  </a:t>
            </a:r>
            <a:r>
              <a:rPr lang="en-IN" altLang="en-US" sz="2000" dirty="0">
                <a:latin typeface="Times New Roman" panose="02020603050405020304" pitchFamily="18" charset="0"/>
                <a:cs typeface="Times New Roman" panose="02020603050405020304" pitchFamily="18" charset="0"/>
              </a:rPr>
              <a: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305435" y="440055"/>
            <a:ext cx="11597005" cy="6140450"/>
          </a:xfrm>
        </p:spPr>
        <p:txBody>
          <a:bodyPr/>
          <a:lstStyle/>
          <a:p>
            <a:pPr marL="114300" indent="0">
              <a:buNone/>
            </a:pPr>
            <a:r>
              <a:rPr lang="en-IN" altLang="en-US" dirty="0"/>
              <a:t>                             </a:t>
            </a:r>
            <a:r>
              <a:rPr lang="en-IN" altLang="en-US" sz="4000" b="1" dirty="0">
                <a:latin typeface="Times New Roman" panose="02020603050405020304" pitchFamily="18" charset="0"/>
                <a:cs typeface="Times New Roman" panose="02020603050405020304" pitchFamily="18" charset="0"/>
              </a:rPr>
              <a:t>  TECHNOLOGY STACK</a:t>
            </a:r>
          </a:p>
          <a:p>
            <a:pPr marL="114300" indent="0">
              <a:buNone/>
            </a:pPr>
            <a:endParaRPr lang="en-IN" altLang="en-US" sz="2400" b="1" dirty="0">
              <a:latin typeface="Times New Roman" panose="02020603050405020304" pitchFamily="18" charset="0"/>
              <a:cs typeface="Times New Roman" panose="02020603050405020304" pitchFamily="18" charset="0"/>
            </a:endParaRPr>
          </a:p>
          <a:p>
            <a:pPr marL="114300" indent="0">
              <a:buNone/>
            </a:pPr>
            <a:r>
              <a:rPr lang="en-IN" altLang="en-US" sz="2400" b="1" dirty="0">
                <a:latin typeface="Times New Roman" panose="02020603050405020304" pitchFamily="18" charset="0"/>
                <a:cs typeface="Times New Roman" panose="02020603050405020304" pitchFamily="18" charset="0"/>
              </a:rPr>
              <a:t>HARDWARE REQUIREMENTS</a:t>
            </a:r>
          </a:p>
          <a:p>
            <a:pPr marL="114300" indent="0">
              <a:buNone/>
            </a:pPr>
            <a:endParaRPr lang="en-IN" altLang="en-US" sz="2000" b="1" dirty="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Hard Disk	:    </a:t>
            </a:r>
            <a:r>
              <a:rPr lang="en-IN" altLang="en-US" sz="2000" dirty="0">
                <a:latin typeface="Times New Roman" panose="02020603050405020304" pitchFamily="18" charset="0"/>
                <a:cs typeface="Times New Roman" panose="02020603050405020304" pitchFamily="18" charset="0"/>
              </a:rPr>
              <a:t>500GB and Above</a:t>
            </a: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RAM              :     </a:t>
            </a:r>
            <a:r>
              <a:rPr lang="en-IN" altLang="en-US" sz="2000" dirty="0">
                <a:latin typeface="Times New Roman" panose="02020603050405020304" pitchFamily="18" charset="0"/>
                <a:cs typeface="Times New Roman" panose="02020603050405020304" pitchFamily="18" charset="0"/>
              </a:rPr>
              <a:t>4GB and Above</a:t>
            </a:r>
            <a:endParaRPr lang="en-IN" altLang="en-US" sz="2000" b="1" dirty="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Processor	:     </a:t>
            </a:r>
            <a:r>
              <a:rPr lang="en-IN" altLang="en-US" sz="2000" dirty="0">
                <a:latin typeface="Times New Roman" panose="02020603050405020304" pitchFamily="18" charset="0"/>
                <a:cs typeface="Times New Roman" panose="02020603050405020304" pitchFamily="18" charset="0"/>
              </a:rPr>
              <a:t>I3 and Above</a:t>
            </a:r>
          </a:p>
          <a:p>
            <a:pPr marL="114300" indent="0">
              <a:buNone/>
            </a:pPr>
            <a:endParaRPr lang="en-IN" altLang="en-US" sz="2000" dirty="0">
              <a:latin typeface="Times New Roman" panose="02020603050405020304" pitchFamily="18" charset="0"/>
              <a:cs typeface="Times New Roman" panose="02020603050405020304" pitchFamily="18" charset="0"/>
            </a:endParaRPr>
          </a:p>
          <a:p>
            <a:pPr marL="114300" indent="0">
              <a:buNone/>
            </a:pPr>
            <a:endParaRPr lang="en-IN" altLang="en-US" sz="2000" b="1" dirty="0">
              <a:latin typeface="Times New Roman" panose="02020603050405020304" pitchFamily="18" charset="0"/>
              <a:cs typeface="Times New Roman" panose="02020603050405020304" pitchFamily="18" charset="0"/>
            </a:endParaRPr>
          </a:p>
          <a:p>
            <a:pPr marL="114300" indent="0">
              <a:buNone/>
            </a:pPr>
            <a:r>
              <a:rPr lang="en-IN" altLang="en-US" sz="2400" b="1" dirty="0">
                <a:latin typeface="Times New Roman" panose="02020603050405020304" pitchFamily="18" charset="0"/>
                <a:cs typeface="Times New Roman" panose="02020603050405020304" pitchFamily="18" charset="0"/>
              </a:rPr>
              <a:t>SOFTWARE REQUIREMENTS</a:t>
            </a:r>
          </a:p>
          <a:p>
            <a:pPr marL="114300" indent="0">
              <a:buNone/>
            </a:pPr>
            <a:endParaRPr lang="en-IN" altLang="en-US" sz="2000" b="1" dirty="0">
              <a:latin typeface="Times New Roman" panose="02020603050405020304" pitchFamily="18" charset="0"/>
              <a:cs typeface="Times New Roman" panose="02020603050405020304" pitchFamily="18" charset="0"/>
            </a:endParaRP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Operating System :	</a:t>
            </a:r>
            <a:r>
              <a:rPr lang="en-IN" altLang="en-US" sz="2000" dirty="0">
                <a:latin typeface="Times New Roman" panose="02020603050405020304" pitchFamily="18" charset="0"/>
                <a:cs typeface="Times New Roman" panose="02020603050405020304" pitchFamily="18" charset="0"/>
              </a:rPr>
              <a:t>Windows 7, 8, 10 (64 bit)</a:t>
            </a: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Software	          :	</a:t>
            </a:r>
            <a:r>
              <a:rPr lang="en-IN" altLang="en-US" sz="2000" dirty="0">
                <a:latin typeface="Times New Roman" panose="02020603050405020304" pitchFamily="18" charset="0"/>
                <a:cs typeface="Times New Roman" panose="02020603050405020304" pitchFamily="18" charset="0"/>
              </a:rPr>
              <a:t>Python</a:t>
            </a:r>
          </a:p>
          <a:p>
            <a:pPr>
              <a:buFont typeface="Wingdings" panose="05000000000000000000" charset="0"/>
              <a:buChar char="Ø"/>
            </a:pPr>
            <a:r>
              <a:rPr lang="en-IN" altLang="en-US" sz="2000" b="1" dirty="0">
                <a:latin typeface="Times New Roman" panose="02020603050405020304" pitchFamily="18" charset="0"/>
                <a:cs typeface="Times New Roman" panose="02020603050405020304" pitchFamily="18" charset="0"/>
              </a:rPr>
              <a:t>Tools	          :	</a:t>
            </a:r>
            <a:r>
              <a:rPr lang="en-IN" altLang="en-US" sz="2000" dirty="0">
                <a:latin typeface="Times New Roman" panose="02020603050405020304" pitchFamily="18" charset="0"/>
                <a:cs typeface="Times New Roman" panose="02020603050405020304" pitchFamily="18" charset="0"/>
              </a:rPr>
              <a:t>Anaconda (Jupiter Note Book IDE)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7" name="Google Shape;127;p8"/>
          <p:cNvSpPr txBox="1"/>
          <p:nvPr/>
        </p:nvSpPr>
        <p:spPr>
          <a:xfrm>
            <a:off x="406400" y="120185"/>
            <a:ext cx="11212800" cy="786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4500"/>
              <a:buFont typeface="Arial" panose="020B0604020202020204"/>
              <a:buNone/>
            </a:pPr>
            <a:r>
              <a:rPr lang="en-US" sz="4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SYSTEM ARCHITECTURE</a:t>
            </a:r>
            <a:endParaRPr sz="4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endParaRPr>
          </a:p>
        </p:txBody>
      </p:sp>
      <p:pic>
        <p:nvPicPr>
          <p:cNvPr id="10" name="Picture 9"/>
          <p:cNvPicPr>
            <a:picLocks noChangeAspect="1"/>
          </p:cNvPicPr>
          <p:nvPr/>
        </p:nvPicPr>
        <p:blipFill>
          <a:blip r:embed="rId3"/>
          <a:stretch>
            <a:fillRect/>
          </a:stretch>
        </p:blipFill>
        <p:spPr>
          <a:xfrm>
            <a:off x="704905" y="1479874"/>
            <a:ext cx="10320329" cy="4864941"/>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9"/>
          <p:cNvSpPr txBox="1"/>
          <p:nvPr/>
        </p:nvSpPr>
        <p:spPr>
          <a:xfrm>
            <a:off x="378460" y="253365"/>
            <a:ext cx="11442065" cy="643255"/>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panose="020B0604020202020204"/>
              <a:buNone/>
            </a:pPr>
            <a:r>
              <a:rPr 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SYSTEM DESIGN</a:t>
            </a:r>
            <a:r>
              <a:rPr lang="en-IN" altLang="en-US" sz="3000" b="1" i="0" u="none" strike="noStrike" cap="none" dirty="0">
                <a:solidFill>
                  <a:srgbClr val="000000"/>
                </a:solidFill>
                <a:latin typeface="Times New Roman" panose="02020603050405020304"/>
                <a:ea typeface="Times New Roman" panose="02020603050405020304"/>
                <a:cs typeface="Times New Roman" panose="02020603050405020304"/>
                <a:sym typeface="Times New Roman" panose="02020603050405020304"/>
              </a:rPr>
              <a:t>                                    ER DIAGRAM                                                   </a:t>
            </a:r>
          </a:p>
        </p:txBody>
      </p:sp>
      <p:pic>
        <p:nvPicPr>
          <p:cNvPr id="133" name="Google Shape;133;p9"/>
          <p:cNvPicPr preferRelativeResize="0"/>
          <p:nvPr/>
        </p:nvPicPr>
        <p:blipFill rotWithShape="1">
          <a:blip r:embed="rId3"/>
          <a:srcRect/>
          <a:stretch>
            <a:fillRect/>
          </a:stretch>
        </p:blipFill>
        <p:spPr>
          <a:xfrm>
            <a:off x="65405" y="899795"/>
            <a:ext cx="5395595" cy="5805805"/>
          </a:xfrm>
          <a:prstGeom prst="rect">
            <a:avLst/>
          </a:prstGeom>
          <a:noFill/>
          <a:ln>
            <a:noFill/>
          </a:ln>
        </p:spPr>
      </p:pic>
      <p:pic>
        <p:nvPicPr>
          <p:cNvPr id="12" name="Picture 11"/>
          <p:cNvPicPr>
            <a:picLocks noChangeAspect="1"/>
          </p:cNvPicPr>
          <p:nvPr/>
        </p:nvPicPr>
        <p:blipFill>
          <a:blip r:embed="rId4"/>
          <a:stretch>
            <a:fillRect/>
          </a:stretch>
        </p:blipFill>
        <p:spPr>
          <a:xfrm rot="5400000">
            <a:off x="6196965" y="561340"/>
            <a:ext cx="5055870" cy="652843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304</TotalTime>
  <Words>2566</Words>
  <Application>Microsoft Office PowerPoint</Application>
  <PresentationFormat>Widescreen</PresentationFormat>
  <Paragraphs>241</Paragraphs>
  <Slides>29</Slides>
  <Notes>17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29</vt:i4>
      </vt:variant>
    </vt:vector>
  </HeadingPairs>
  <TitlesOfParts>
    <vt:vector size="36" baseType="lpstr">
      <vt:lpstr>Arial</vt:lpstr>
      <vt:lpstr>Arial Black</vt:lpstr>
      <vt:lpstr>Calibri</vt:lpstr>
      <vt:lpstr>Noto Sans Symbols</vt:lpstr>
      <vt:lpstr>Times New Roman</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Dataset</vt:lpstr>
      <vt:lpstr>MODULES  DESCRIPTION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Dell</dc:creator>
  <cp:lastModifiedBy>169 MEENAKSHI  G</cp:lastModifiedBy>
  <cp:revision>40</cp:revision>
  <dcterms:created xsi:type="dcterms:W3CDTF">2021-06-15T09:32:00Z</dcterms:created>
  <dcterms:modified xsi:type="dcterms:W3CDTF">2021-06-17T08:47:45Z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1033-11.2.0.10078</vt:lpwstr>
  </property>
</Properties>
</file>